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notesSlides/notesSlide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2.xml" ContentType="application/vnd.openxmlformats-officedocument.drawingml.chartshapes+xml"/>
  <Override PartName="/ppt/notesSlides/notesSlide10.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2.xml" ContentType="application/vnd.openxmlformats-officedocument.themeOverride+xml"/>
  <Override PartName="/ppt/notesSlides/notesSlide11.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3.xml" ContentType="application/vnd.openxmlformats-officedocument.drawingml.chartshapes+xml"/>
  <Override PartName="/ppt/notesSlides/notesSlide14.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5.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Lst>
  <p:notesMasterIdLst>
    <p:notesMasterId r:id="rId25"/>
  </p:notesMasterIdLst>
  <p:handoutMasterIdLst>
    <p:handoutMasterId r:id="rId26"/>
  </p:handoutMasterIdLst>
  <p:sldIdLst>
    <p:sldId id="448" r:id="rId5"/>
    <p:sldId id="492" r:id="rId6"/>
    <p:sldId id="462" r:id="rId7"/>
    <p:sldId id="465" r:id="rId8"/>
    <p:sldId id="493" r:id="rId9"/>
    <p:sldId id="475" r:id="rId10"/>
    <p:sldId id="476" r:id="rId11"/>
    <p:sldId id="477" r:id="rId12"/>
    <p:sldId id="478" r:id="rId13"/>
    <p:sldId id="479" r:id="rId14"/>
    <p:sldId id="480" r:id="rId15"/>
    <p:sldId id="481" r:id="rId16"/>
    <p:sldId id="482" r:id="rId17"/>
    <p:sldId id="484" r:id="rId18"/>
    <p:sldId id="488" r:id="rId19"/>
    <p:sldId id="485" r:id="rId20"/>
    <p:sldId id="486" r:id="rId21"/>
    <p:sldId id="487" r:id="rId22"/>
    <p:sldId id="490" r:id="rId23"/>
    <p:sldId id="491"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F8B0031-A185-C138-D660-B95BB2308298}" name="Jones, Jim" initials="JJ" userId="S::Jim.Jones@dhhs.nc.gov::caa01b78-bb3f-4558-94c1-0e5d910d451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erche, Julia K" initials="LJK" lastIdx="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B70"/>
    <a:srgbClr val="2CA25F"/>
    <a:srgbClr val="66C2A4"/>
    <a:srgbClr val="568AA4"/>
    <a:srgbClr val="657E32"/>
    <a:srgbClr val="5C93D5"/>
    <a:srgbClr val="7CA3DD"/>
    <a:srgbClr val="94B6C7"/>
    <a:srgbClr val="E9F0F3"/>
    <a:srgbClr val="DBE7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6845" autoAdjust="0"/>
  </p:normalViewPr>
  <p:slideViewPr>
    <p:cSldViewPr snapToGrid="0">
      <p:cViewPr varScale="1">
        <p:scale>
          <a:sx n="107" d="100"/>
          <a:sy n="107" d="100"/>
        </p:scale>
        <p:origin x="2088" y="86"/>
      </p:cViewPr>
      <p:guideLst>
        <p:guide orient="horz" pos="2160"/>
        <p:guide pos="2880"/>
      </p:guideLst>
    </p:cSldViewPr>
  </p:slideViewPr>
  <p:notesTextViewPr>
    <p:cViewPr>
      <p:scale>
        <a:sx n="1" d="1"/>
        <a:sy n="1" d="1"/>
      </p:scale>
      <p:origin x="0" y="0"/>
    </p:cViewPr>
  </p:notesTextViewPr>
  <p:sorterViewPr>
    <p:cViewPr>
      <p:scale>
        <a:sx n="110" d="100"/>
        <a:sy n="110" d="100"/>
      </p:scale>
      <p:origin x="0" y="0"/>
    </p:cViewPr>
  </p:sorterViewPr>
  <p:notesViewPr>
    <p:cSldViewPr snapToGrid="0">
      <p:cViewPr varScale="1">
        <p:scale>
          <a:sx n="69" d="100"/>
          <a:sy n="69" d="100"/>
        </p:scale>
        <p:origin x="3234"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2.xm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1.xlsx"/></Relationships>
</file>

<file path=ppt/charts/_rels/chart6.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3.xml"/></Relationships>
</file>

<file path=ppt/charts/_rels/chart8.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177033455372289"/>
          <c:y val="0.18037169273794962"/>
          <c:w val="0.86078447535315306"/>
          <c:h val="0.68890443569592907"/>
        </c:manualLayout>
      </c:layout>
      <c:lineChart>
        <c:grouping val="standard"/>
        <c:varyColors val="0"/>
        <c:ser>
          <c:idx val="1"/>
          <c:order val="0"/>
          <c:tx>
            <c:strRef>
              <c:f>[LCMechIntent.xlsx]deathtrends!$B$1</c:f>
              <c:strCache>
                <c:ptCount val="1"/>
                <c:pt idx="0">
                  <c:v>COUNT</c:v>
                </c:pt>
              </c:strCache>
            </c:strRef>
          </c:tx>
          <c:spPr>
            <a:ln w="53975" cap="rnd">
              <a:solidFill>
                <a:schemeClr val="accent2"/>
              </a:solidFill>
              <a:round/>
            </a:ln>
            <a:effectLst/>
          </c:spPr>
          <c:marker>
            <c:symbol val="circle"/>
            <c:size val="8"/>
            <c:spPr>
              <a:solidFill>
                <a:srgbClr val="6D2E75"/>
              </a:solidFill>
              <a:ln w="9525">
                <a:solidFill>
                  <a:srgbClr val="6D2E75"/>
                </a:solidFill>
              </a:ln>
              <a:effectLst/>
            </c:spPr>
          </c:marker>
          <c:dPt>
            <c:idx val="1"/>
            <c:marker>
              <c:symbol val="circle"/>
              <c:size val="8"/>
              <c:spPr>
                <a:solidFill>
                  <a:srgbClr val="6D2E75"/>
                </a:solidFill>
                <a:ln w="9525">
                  <a:solidFill>
                    <a:srgbClr val="6D2E75"/>
                  </a:solidFill>
                </a:ln>
                <a:effectLst/>
              </c:spPr>
            </c:marker>
            <c:bubble3D val="0"/>
            <c:spPr>
              <a:ln w="53975" cap="rnd">
                <a:solidFill>
                  <a:srgbClr val="6D2E75"/>
                </a:solidFill>
                <a:round/>
              </a:ln>
              <a:effectLst/>
            </c:spPr>
            <c:extLst>
              <c:ext xmlns:c16="http://schemas.microsoft.com/office/drawing/2014/chart" uri="{C3380CC4-5D6E-409C-BE32-E72D297353CC}">
                <c16:uniqueId val="{00000001-3F9D-44CF-999C-0074124DDD9F}"/>
              </c:ext>
            </c:extLst>
          </c:dPt>
          <c:dPt>
            <c:idx val="2"/>
            <c:marker>
              <c:symbol val="circle"/>
              <c:size val="8"/>
              <c:spPr>
                <a:solidFill>
                  <a:srgbClr val="6D2E75"/>
                </a:solidFill>
                <a:ln w="9525">
                  <a:solidFill>
                    <a:srgbClr val="6D2E75"/>
                  </a:solidFill>
                </a:ln>
                <a:effectLst/>
              </c:spPr>
            </c:marker>
            <c:bubble3D val="0"/>
            <c:spPr>
              <a:ln w="53975" cap="rnd">
                <a:solidFill>
                  <a:srgbClr val="6D2E75"/>
                </a:solidFill>
                <a:round/>
              </a:ln>
              <a:effectLst/>
            </c:spPr>
            <c:extLst>
              <c:ext xmlns:c16="http://schemas.microsoft.com/office/drawing/2014/chart" uri="{C3380CC4-5D6E-409C-BE32-E72D297353CC}">
                <c16:uniqueId val="{00000003-3F9D-44CF-999C-0074124DDD9F}"/>
              </c:ext>
            </c:extLst>
          </c:dPt>
          <c:dPt>
            <c:idx val="3"/>
            <c:marker>
              <c:symbol val="circle"/>
              <c:size val="8"/>
              <c:spPr>
                <a:solidFill>
                  <a:srgbClr val="6D2E75"/>
                </a:solidFill>
                <a:ln w="9525">
                  <a:solidFill>
                    <a:srgbClr val="6D2E75"/>
                  </a:solidFill>
                </a:ln>
                <a:effectLst/>
              </c:spPr>
            </c:marker>
            <c:bubble3D val="0"/>
            <c:spPr>
              <a:ln w="53975" cap="rnd">
                <a:solidFill>
                  <a:srgbClr val="6D2E75"/>
                </a:solidFill>
                <a:round/>
              </a:ln>
              <a:effectLst/>
            </c:spPr>
            <c:extLst>
              <c:ext xmlns:c16="http://schemas.microsoft.com/office/drawing/2014/chart" uri="{C3380CC4-5D6E-409C-BE32-E72D297353CC}">
                <c16:uniqueId val="{00000005-3F9D-44CF-999C-0074124DDD9F}"/>
              </c:ext>
            </c:extLst>
          </c:dPt>
          <c:dPt>
            <c:idx val="4"/>
            <c:marker>
              <c:symbol val="circle"/>
              <c:size val="8"/>
              <c:spPr>
                <a:solidFill>
                  <a:srgbClr val="6D2E75"/>
                </a:solidFill>
                <a:ln w="9525">
                  <a:solidFill>
                    <a:srgbClr val="6D2E75"/>
                  </a:solidFill>
                </a:ln>
                <a:effectLst/>
              </c:spPr>
            </c:marker>
            <c:bubble3D val="0"/>
            <c:spPr>
              <a:ln w="53975" cap="rnd">
                <a:solidFill>
                  <a:srgbClr val="6D2E75"/>
                </a:solidFill>
                <a:round/>
              </a:ln>
              <a:effectLst/>
            </c:spPr>
            <c:extLst>
              <c:ext xmlns:c16="http://schemas.microsoft.com/office/drawing/2014/chart" uri="{C3380CC4-5D6E-409C-BE32-E72D297353CC}">
                <c16:uniqueId val="{00000007-3F9D-44CF-999C-0074124DDD9F}"/>
              </c:ext>
            </c:extLst>
          </c:dPt>
          <c:dLbls>
            <c:dLbl>
              <c:idx val="4"/>
              <c:layout>
                <c:manualLayout>
                  <c:x val="-3.4680638722554891E-2"/>
                  <c:y val="6.97677632138865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F9D-44CF-999C-0074124DDD9F}"/>
                </c:ext>
              </c:extLst>
            </c:dLbl>
            <c:numFmt formatCode="#,##0" sourceLinked="0"/>
            <c:spPr>
              <a:noFill/>
              <a:ln>
                <a:noFill/>
              </a:ln>
              <a:effectLst/>
            </c:spPr>
            <c:txPr>
              <a:bodyPr rot="0" spcFirstLastPara="1" vertOverflow="ellipsis" vert="horz" wrap="square" anchor="ctr" anchorCtr="1"/>
              <a:lstStyle/>
              <a:p>
                <a:pPr>
                  <a:defRPr sz="2000" b="0" i="0" u="none" strike="noStrike" kern="1200" baseline="0">
                    <a:solidFill>
                      <a:sysClr val="windowText" lastClr="000000"/>
                    </a:solidFill>
                    <a:latin typeface="Franklin Gothic Demi Cond" panose="020B0706030402020204" pitchFamily="34" charset="0"/>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[2]deathtrends!$A$2:$A$6</c:f>
              <c:numCache>
                <c:formatCode>General</c:formatCode>
                <c:ptCount val="5"/>
                <c:pt idx="0">
                  <c:v>2019</c:v>
                </c:pt>
                <c:pt idx="1">
                  <c:v>2020</c:v>
                </c:pt>
                <c:pt idx="2">
                  <c:v>2021</c:v>
                </c:pt>
                <c:pt idx="3">
                  <c:v>2022</c:v>
                </c:pt>
                <c:pt idx="4">
                  <c:v>2023</c:v>
                </c:pt>
              </c:numCache>
            </c:numRef>
          </c:cat>
          <c:val>
            <c:numRef>
              <c:f>[2]deathtrends!$B$2:$B$6</c:f>
              <c:numCache>
                <c:formatCode>General</c:formatCode>
                <c:ptCount val="5"/>
                <c:pt idx="0">
                  <c:v>8487</c:v>
                </c:pt>
                <c:pt idx="1">
                  <c:v>10028</c:v>
                </c:pt>
                <c:pt idx="2">
                  <c:v>11218</c:v>
                </c:pt>
                <c:pt idx="3">
                  <c:v>11580</c:v>
                </c:pt>
                <c:pt idx="4">
                  <c:v>11705</c:v>
                </c:pt>
              </c:numCache>
            </c:numRef>
          </c:val>
          <c:smooth val="0"/>
          <c:extLst>
            <c:ext xmlns:c16="http://schemas.microsoft.com/office/drawing/2014/chart" uri="{C3380CC4-5D6E-409C-BE32-E72D297353CC}">
              <c16:uniqueId val="{00000008-3F9D-44CF-999C-0074124DDD9F}"/>
            </c:ext>
          </c:extLst>
        </c:ser>
        <c:dLbls>
          <c:dLblPos val="b"/>
          <c:showLegendKey val="0"/>
          <c:showVal val="1"/>
          <c:showCatName val="0"/>
          <c:showSerName val="0"/>
          <c:showPercent val="0"/>
          <c:showBubbleSize val="0"/>
        </c:dLbls>
        <c:marker val="1"/>
        <c:smooth val="0"/>
        <c:axId val="946290280"/>
        <c:axId val="946284376"/>
      </c:lineChart>
      <c:catAx>
        <c:axId val="946290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946284376"/>
        <c:crosses val="autoZero"/>
        <c:auto val="1"/>
        <c:lblAlgn val="ctr"/>
        <c:lblOffset val="100"/>
        <c:noMultiLvlLbl val="0"/>
      </c:catAx>
      <c:valAx>
        <c:axId val="946284376"/>
        <c:scaling>
          <c:orientation val="minMax"/>
          <c:min val="600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9462902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200" b="0">
          <a:solidFill>
            <a:sysClr val="windowText" lastClr="000000"/>
          </a:solidFill>
          <a:latin typeface="Franklin Gothic Demi" panose="020B0703020102020204" pitchFamily="34" charset="0"/>
        </a:defRPr>
      </a:pPr>
      <a:endParaRPr lang="en-US"/>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1641961506599224E-2"/>
          <c:y val="5.143393183563192E-2"/>
          <c:w val="0.66380757052967976"/>
          <c:h val="0.94776710146652843"/>
        </c:manualLayout>
      </c:layout>
      <c:barChart>
        <c:barDir val="bar"/>
        <c:grouping val="clustered"/>
        <c:varyColors val="0"/>
        <c:ser>
          <c:idx val="0"/>
          <c:order val="0"/>
          <c:spPr>
            <a:solidFill>
              <a:srgbClr val="6D2E75"/>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'LC Death'!$B$9:$B$19</c:f>
              <c:strCache>
                <c:ptCount val="11"/>
                <c:pt idx="0">
                  <c:v>Poisoning - Unintentional</c:v>
                </c:pt>
                <c:pt idx="1">
                  <c:v>Fall - Unintentional</c:v>
                </c:pt>
                <c:pt idx="2">
                  <c:v>MVT - Unintentional</c:v>
                </c:pt>
                <c:pt idx="3">
                  <c:v>Firearm - Self-Inflicted</c:v>
                </c:pt>
                <c:pt idx="4">
                  <c:v>Firearm - Assault</c:v>
                </c:pt>
                <c:pt idx="5">
                  <c:v>Suffocation - Self-Inflicted</c:v>
                </c:pt>
                <c:pt idx="6">
                  <c:v>Poisoning - Self-Inflicted</c:v>
                </c:pt>
                <c:pt idx="7">
                  <c:v>Suffocation - Unintentional</c:v>
                </c:pt>
                <c:pt idx="8">
                  <c:v>Unspecified - Unintentional</c:v>
                </c:pt>
                <c:pt idx="9">
                  <c:v>Fire/Burn - Unintentional</c:v>
                </c:pt>
                <c:pt idx="10">
                  <c:v>Other</c:v>
                </c:pt>
              </c:strCache>
            </c:strRef>
          </c:cat>
          <c:val>
            <c:numRef>
              <c:f>'LC Death'!$C$9:$C$19</c:f>
              <c:numCache>
                <c:formatCode>General</c:formatCode>
                <c:ptCount val="11"/>
                <c:pt idx="0">
                  <c:v>4286</c:v>
                </c:pt>
                <c:pt idx="1">
                  <c:v>2007</c:v>
                </c:pt>
                <c:pt idx="2">
                  <c:v>1757</c:v>
                </c:pt>
                <c:pt idx="3">
                  <c:v>1005</c:v>
                </c:pt>
                <c:pt idx="4">
                  <c:v>739</c:v>
                </c:pt>
                <c:pt idx="5">
                  <c:v>331</c:v>
                </c:pt>
                <c:pt idx="6">
                  <c:v>210</c:v>
                </c:pt>
                <c:pt idx="7">
                  <c:v>197</c:v>
                </c:pt>
                <c:pt idx="8">
                  <c:v>159</c:v>
                </c:pt>
                <c:pt idx="9">
                  <c:v>134</c:v>
                </c:pt>
                <c:pt idx="10" formatCode="#,##0">
                  <c:v>880</c:v>
                </c:pt>
              </c:numCache>
            </c:numRef>
          </c:val>
          <c:extLst>
            <c:ext xmlns:c16="http://schemas.microsoft.com/office/drawing/2014/chart" uri="{C3380CC4-5D6E-409C-BE32-E72D297353CC}">
              <c16:uniqueId val="{00000000-D7C7-4DC6-A907-FDE694B8B7B1}"/>
            </c:ext>
          </c:extLst>
        </c:ser>
        <c:dLbls>
          <c:showLegendKey val="0"/>
          <c:showVal val="0"/>
          <c:showCatName val="0"/>
          <c:showSerName val="0"/>
          <c:showPercent val="0"/>
          <c:showBubbleSize val="0"/>
        </c:dLbls>
        <c:gapWidth val="30"/>
        <c:axId val="461441200"/>
        <c:axId val="461438576"/>
      </c:barChart>
      <c:catAx>
        <c:axId val="461441200"/>
        <c:scaling>
          <c:orientation val="maxMin"/>
        </c:scaling>
        <c:delete val="0"/>
        <c:axPos val="l"/>
        <c:numFmt formatCode="General" sourceLinked="1"/>
        <c:majorTickMark val="out"/>
        <c:minorTickMark val="none"/>
        <c:tickLblPos val="nextTo"/>
        <c:spPr>
          <a:noFill/>
          <a:ln w="9525" cap="flat" cmpd="sng" algn="ctr">
            <a:no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mn-cs"/>
              </a:defRPr>
            </a:pPr>
            <a:endParaRPr lang="en-US"/>
          </a:p>
        </c:txPr>
        <c:crossAx val="461438576"/>
        <c:crosses val="autoZero"/>
        <c:auto val="1"/>
        <c:lblAlgn val="ctr"/>
        <c:lblOffset val="100"/>
        <c:noMultiLvlLbl val="0"/>
      </c:catAx>
      <c:valAx>
        <c:axId val="461438576"/>
        <c:scaling>
          <c:orientation val="minMax"/>
        </c:scaling>
        <c:delete val="1"/>
        <c:axPos val="b"/>
        <c:numFmt formatCode="General" sourceLinked="1"/>
        <c:majorTickMark val="out"/>
        <c:minorTickMark val="none"/>
        <c:tickLblPos val="nextTo"/>
        <c:crossAx val="461441200"/>
        <c:crosses val="max"/>
        <c:crossBetween val="between"/>
      </c:valAx>
      <c:spPr>
        <a:noFill/>
        <a:ln w="25400">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400849454521062"/>
          <c:y val="2.6781141029751453E-2"/>
          <c:w val="0.67003640264434905"/>
          <c:h val="0.86581953830574321"/>
        </c:manualLayout>
      </c:layout>
      <c:barChart>
        <c:barDir val="bar"/>
        <c:grouping val="clustered"/>
        <c:varyColors val="0"/>
        <c:ser>
          <c:idx val="1"/>
          <c:order val="0"/>
          <c:spPr>
            <a:solidFill>
              <a:srgbClr val="6D2E7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 Change Death'!$B$8:$B$17</c:f>
              <c:strCache>
                <c:ptCount val="10"/>
                <c:pt idx="0">
                  <c:v>Poisoning - Unintentional</c:v>
                </c:pt>
                <c:pt idx="1">
                  <c:v>Fall - Unintentional</c:v>
                </c:pt>
                <c:pt idx="2">
                  <c:v>MVT - Unintentional</c:v>
                </c:pt>
                <c:pt idx="3">
                  <c:v>Firearm - Self-Inflicted</c:v>
                </c:pt>
                <c:pt idx="4">
                  <c:v>Firearm - Assault</c:v>
                </c:pt>
                <c:pt idx="5">
                  <c:v>Suffocation - Self-Inflicted</c:v>
                </c:pt>
                <c:pt idx="6">
                  <c:v>Poisoning - Self-Inflicted</c:v>
                </c:pt>
                <c:pt idx="7">
                  <c:v>Suffocation - Unintentional</c:v>
                </c:pt>
                <c:pt idx="8">
                  <c:v>Unspecified - Unintentional</c:v>
                </c:pt>
                <c:pt idx="9">
                  <c:v>Fire/Burn - Unintentional</c:v>
                </c:pt>
              </c:strCache>
            </c:strRef>
          </c:cat>
          <c:val>
            <c:numRef>
              <c:f>'% Change Death'!$C$8:$C$17</c:f>
              <c:numCache>
                <c:formatCode>0%</c:formatCode>
                <c:ptCount val="10"/>
                <c:pt idx="0">
                  <c:v>0.84792092235966665</c:v>
                </c:pt>
                <c:pt idx="1">
                  <c:v>0.29596508400059307</c:v>
                </c:pt>
                <c:pt idx="2">
                  <c:v>8.5301307653898553E-2</c:v>
                </c:pt>
                <c:pt idx="3">
                  <c:v>0.24237258943727169</c:v>
                </c:pt>
                <c:pt idx="4">
                  <c:v>0.30530331560121771</c:v>
                </c:pt>
                <c:pt idx="5">
                  <c:v>-1.4192327218596095E-2</c:v>
                </c:pt>
                <c:pt idx="6">
                  <c:v>4.2394820161605243E-2</c:v>
                </c:pt>
                <c:pt idx="7">
                  <c:v>-0.1410639850598869</c:v>
                </c:pt>
                <c:pt idx="8">
                  <c:v>-0.34509723608691845</c:v>
                </c:pt>
                <c:pt idx="9">
                  <c:v>0.17912453033864723</c:v>
                </c:pt>
              </c:numCache>
            </c:numRef>
          </c:val>
          <c:extLst>
            <c:ext xmlns:c16="http://schemas.microsoft.com/office/drawing/2014/chart" uri="{C3380CC4-5D6E-409C-BE32-E72D297353CC}">
              <c16:uniqueId val="{00000000-1055-4159-99B5-3FB3FD20F906}"/>
            </c:ext>
          </c:extLst>
        </c:ser>
        <c:dLbls>
          <c:dLblPos val="outEnd"/>
          <c:showLegendKey val="0"/>
          <c:showVal val="1"/>
          <c:showCatName val="0"/>
          <c:showSerName val="0"/>
          <c:showPercent val="0"/>
          <c:showBubbleSize val="0"/>
        </c:dLbls>
        <c:gapWidth val="20"/>
        <c:overlap val="100"/>
        <c:axId val="1075026656"/>
        <c:axId val="1075026328"/>
      </c:barChart>
      <c:catAx>
        <c:axId val="1075026656"/>
        <c:scaling>
          <c:orientation val="maxMin"/>
        </c:scaling>
        <c:delete val="0"/>
        <c:axPos val="l"/>
        <c:numFmt formatCode="General" sourceLinked="1"/>
        <c:majorTickMark val="none"/>
        <c:minorTickMark val="none"/>
        <c:tickLblPos val="low"/>
        <c:spPr>
          <a:noFill/>
          <a:ln w="25400" cap="flat" cmpd="sng" algn="ctr">
            <a:no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mn-cs"/>
              </a:defRPr>
            </a:pPr>
            <a:endParaRPr lang="en-US"/>
          </a:p>
        </c:txPr>
        <c:crossAx val="1075026328"/>
        <c:crosses val="autoZero"/>
        <c:auto val="1"/>
        <c:lblAlgn val="ctr"/>
        <c:lblOffset val="300"/>
        <c:noMultiLvlLbl val="0"/>
      </c:catAx>
      <c:valAx>
        <c:axId val="1075026328"/>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mn-cs"/>
              </a:defRPr>
            </a:pPr>
            <a:endParaRPr lang="en-US"/>
          </a:p>
        </c:txPr>
        <c:crossAx val="1075026656"/>
        <c:crosses val="max"/>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4534867028834429E-2"/>
          <c:y val="0.15039745246252451"/>
          <c:w val="0.84558697153080165"/>
          <c:h val="0.73467454836636648"/>
        </c:manualLayout>
      </c:layout>
      <c:lineChart>
        <c:grouping val="standard"/>
        <c:varyColors val="0"/>
        <c:ser>
          <c:idx val="0"/>
          <c:order val="0"/>
          <c:tx>
            <c:strRef>
              <c:f>[1]hosptrends!$B$1</c:f>
              <c:strCache>
                <c:ptCount val="1"/>
                <c:pt idx="0">
                  <c:v>COUNT</c:v>
                </c:pt>
              </c:strCache>
            </c:strRef>
          </c:tx>
          <c:spPr>
            <a:ln w="53975" cap="rnd">
              <a:solidFill>
                <a:srgbClr val="1F497D"/>
              </a:solidFill>
              <a:round/>
            </a:ln>
            <a:effectLst/>
          </c:spPr>
          <c:marker>
            <c:symbol val="circle"/>
            <c:size val="8"/>
            <c:spPr>
              <a:solidFill>
                <a:srgbClr val="1F497D"/>
              </a:solidFill>
              <a:ln w="9525">
                <a:solidFill>
                  <a:srgbClr val="1F497D"/>
                </a:solidFill>
              </a:ln>
              <a:effectLst/>
            </c:spPr>
          </c:marker>
          <c:dPt>
            <c:idx val="1"/>
            <c:marker>
              <c:symbol val="circle"/>
              <c:size val="8"/>
              <c:spPr>
                <a:solidFill>
                  <a:srgbClr val="1F497D"/>
                </a:solidFill>
                <a:ln w="9525">
                  <a:solidFill>
                    <a:srgbClr val="1F497D"/>
                  </a:solidFill>
                </a:ln>
                <a:effectLst/>
              </c:spPr>
            </c:marker>
            <c:bubble3D val="0"/>
            <c:spPr>
              <a:ln w="53975" cap="rnd">
                <a:solidFill>
                  <a:srgbClr val="1F497D"/>
                </a:solidFill>
                <a:round/>
              </a:ln>
              <a:effectLst/>
            </c:spPr>
            <c:extLst>
              <c:ext xmlns:c16="http://schemas.microsoft.com/office/drawing/2014/chart" uri="{C3380CC4-5D6E-409C-BE32-E72D297353CC}">
                <c16:uniqueId val="{00000001-2EA5-47B2-A61E-99494B23468D}"/>
              </c:ext>
            </c:extLst>
          </c:dPt>
          <c:dPt>
            <c:idx val="2"/>
            <c:marker>
              <c:symbol val="circle"/>
              <c:size val="8"/>
              <c:spPr>
                <a:solidFill>
                  <a:srgbClr val="1F497D"/>
                </a:solidFill>
                <a:ln w="9525">
                  <a:solidFill>
                    <a:srgbClr val="1F497D"/>
                  </a:solidFill>
                </a:ln>
                <a:effectLst/>
              </c:spPr>
            </c:marker>
            <c:bubble3D val="0"/>
            <c:spPr>
              <a:ln w="53975" cap="rnd">
                <a:solidFill>
                  <a:srgbClr val="1F497D"/>
                </a:solidFill>
                <a:round/>
              </a:ln>
              <a:effectLst/>
            </c:spPr>
            <c:extLst>
              <c:ext xmlns:c16="http://schemas.microsoft.com/office/drawing/2014/chart" uri="{C3380CC4-5D6E-409C-BE32-E72D297353CC}">
                <c16:uniqueId val="{00000003-2EA5-47B2-A61E-99494B23468D}"/>
              </c:ext>
            </c:extLst>
          </c:dPt>
          <c:dPt>
            <c:idx val="3"/>
            <c:marker>
              <c:symbol val="circle"/>
              <c:size val="8"/>
              <c:spPr>
                <a:solidFill>
                  <a:srgbClr val="1F497D"/>
                </a:solidFill>
                <a:ln w="9525">
                  <a:solidFill>
                    <a:srgbClr val="1F497D"/>
                  </a:solidFill>
                </a:ln>
                <a:effectLst/>
              </c:spPr>
            </c:marker>
            <c:bubble3D val="0"/>
            <c:spPr>
              <a:ln w="53975" cap="rnd">
                <a:solidFill>
                  <a:srgbClr val="1F497D"/>
                </a:solidFill>
                <a:round/>
              </a:ln>
              <a:effectLst/>
            </c:spPr>
            <c:extLst>
              <c:ext xmlns:c16="http://schemas.microsoft.com/office/drawing/2014/chart" uri="{C3380CC4-5D6E-409C-BE32-E72D297353CC}">
                <c16:uniqueId val="{00000005-2EA5-47B2-A61E-99494B23468D}"/>
              </c:ext>
            </c:extLst>
          </c:dPt>
          <c:dPt>
            <c:idx val="4"/>
            <c:marker>
              <c:symbol val="circle"/>
              <c:size val="8"/>
              <c:spPr>
                <a:solidFill>
                  <a:srgbClr val="1F497D"/>
                </a:solidFill>
                <a:ln w="9525">
                  <a:solidFill>
                    <a:srgbClr val="1F497D"/>
                  </a:solidFill>
                </a:ln>
                <a:effectLst/>
              </c:spPr>
            </c:marker>
            <c:bubble3D val="0"/>
            <c:spPr>
              <a:ln w="53975" cap="rnd">
                <a:solidFill>
                  <a:srgbClr val="1F497D"/>
                </a:solidFill>
                <a:round/>
              </a:ln>
              <a:effectLst/>
            </c:spPr>
            <c:extLst>
              <c:ext xmlns:c16="http://schemas.microsoft.com/office/drawing/2014/chart" uri="{C3380CC4-5D6E-409C-BE32-E72D297353CC}">
                <c16:uniqueId val="{00000007-2EA5-47B2-A61E-99494B23468D}"/>
              </c:ext>
            </c:extLst>
          </c:dPt>
          <c:dLbls>
            <c:dLbl>
              <c:idx val="3"/>
              <c:layout>
                <c:manualLayout>
                  <c:x val="-4.1965134425764432E-2"/>
                  <c:y val="4.713974034579505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EA5-47B2-A61E-99494B23468D}"/>
                </c:ext>
              </c:extLst>
            </c:dLbl>
            <c:dLbl>
              <c:idx val="4"/>
              <c:layout>
                <c:manualLayout>
                  <c:x val="-2.1794891385735086E-2"/>
                  <c:y val="5.234230288892090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EA5-47B2-A61E-99494B23468D}"/>
                </c:ext>
              </c:extLst>
            </c:dLbl>
            <c:numFmt formatCode="#,##0" sourceLinked="0"/>
            <c:spPr>
              <a:no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Franklin Gothic Demi Cond" panose="020B0706030402020204" pitchFamily="34" charset="0"/>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[1]deathtrends!$A$2:$A$6</c:f>
              <c:numCache>
                <c:formatCode>General</c:formatCode>
                <c:ptCount val="5"/>
                <c:pt idx="0">
                  <c:v>2019</c:v>
                </c:pt>
                <c:pt idx="1">
                  <c:v>2020</c:v>
                </c:pt>
                <c:pt idx="2">
                  <c:v>2021</c:v>
                </c:pt>
                <c:pt idx="3">
                  <c:v>2022</c:v>
                </c:pt>
                <c:pt idx="4">
                  <c:v>2023</c:v>
                </c:pt>
              </c:numCache>
            </c:numRef>
          </c:cat>
          <c:val>
            <c:numRef>
              <c:f>[1]hosptrends!$B$2:$B$6</c:f>
              <c:numCache>
                <c:formatCode>General</c:formatCode>
                <c:ptCount val="5"/>
                <c:pt idx="0">
                  <c:v>49995</c:v>
                </c:pt>
                <c:pt idx="1">
                  <c:v>49927</c:v>
                </c:pt>
                <c:pt idx="2">
                  <c:v>50193</c:v>
                </c:pt>
                <c:pt idx="3">
                  <c:v>49534</c:v>
                </c:pt>
                <c:pt idx="4">
                  <c:v>53616</c:v>
                </c:pt>
              </c:numCache>
            </c:numRef>
          </c:val>
          <c:smooth val="0"/>
          <c:extLst>
            <c:ext xmlns:c16="http://schemas.microsoft.com/office/drawing/2014/chart" uri="{C3380CC4-5D6E-409C-BE32-E72D297353CC}">
              <c16:uniqueId val="{00000008-2EA5-47B2-A61E-99494B23468D}"/>
            </c:ext>
          </c:extLst>
        </c:ser>
        <c:dLbls>
          <c:dLblPos val="b"/>
          <c:showLegendKey val="0"/>
          <c:showVal val="1"/>
          <c:showCatName val="0"/>
          <c:showSerName val="0"/>
          <c:showPercent val="0"/>
          <c:showBubbleSize val="0"/>
        </c:dLbls>
        <c:marker val="1"/>
        <c:smooth val="0"/>
        <c:axId val="946290280"/>
        <c:axId val="946284376"/>
      </c:lineChart>
      <c:catAx>
        <c:axId val="946290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946284376"/>
        <c:crosses val="autoZero"/>
        <c:auto val="1"/>
        <c:lblAlgn val="ctr"/>
        <c:lblOffset val="100"/>
        <c:noMultiLvlLbl val="0"/>
      </c:catAx>
      <c:valAx>
        <c:axId val="946284376"/>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9462902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200" b="0">
          <a:solidFill>
            <a:sysClr val="windowText" lastClr="000000"/>
          </a:solidFill>
          <a:latin typeface="Franklin Gothic Demi" panose="020B0703020102020204" pitchFamily="34" charset="0"/>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5371972804565819"/>
          <c:y val="3.7834050441319024E-2"/>
          <c:w val="0.49007335315121786"/>
          <c:h val="0.94776710146652843"/>
        </c:manualLayout>
      </c:layout>
      <c:barChart>
        <c:barDir val="bar"/>
        <c:grouping val="clustered"/>
        <c:varyColors val="0"/>
        <c:ser>
          <c:idx val="0"/>
          <c:order val="0"/>
          <c:spPr>
            <a:solidFill>
              <a:srgbClr val="00206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'LC HOSP'!$B$8:$B$18</c:f>
              <c:strCache>
                <c:ptCount val="11"/>
                <c:pt idx="0">
                  <c:v>Fall - Unintentional</c:v>
                </c:pt>
                <c:pt idx="1">
                  <c:v>MVT - Unintentional</c:v>
                </c:pt>
                <c:pt idx="2">
                  <c:v>Poisoning - Unintentional</c:v>
                </c:pt>
                <c:pt idx="3">
                  <c:v>Poisoning - Self-Inflicted</c:v>
                </c:pt>
                <c:pt idx="4">
                  <c:v>Unspecified - Unintentional</c:v>
                </c:pt>
                <c:pt idx="5">
                  <c:v>Struck By/Against - Unintentional</c:v>
                </c:pt>
                <c:pt idx="6">
                  <c:v>No Mech Or Intent Determined</c:v>
                </c:pt>
                <c:pt idx="7">
                  <c:v>Fire/Burn - Unintentional</c:v>
                </c:pt>
                <c:pt idx="8">
                  <c:v>Other Specified/Classifiable - Unintentional</c:v>
                </c:pt>
                <c:pt idx="9">
                  <c:v>Firearm - Unintentional</c:v>
                </c:pt>
                <c:pt idx="10">
                  <c:v>Other</c:v>
                </c:pt>
              </c:strCache>
            </c:strRef>
          </c:cat>
          <c:val>
            <c:numRef>
              <c:f>'LC HOSP'!$C$8:$C$18</c:f>
              <c:numCache>
                <c:formatCode>General</c:formatCode>
                <c:ptCount val="11"/>
                <c:pt idx="0">
                  <c:v>27880</c:v>
                </c:pt>
                <c:pt idx="1">
                  <c:v>7495</c:v>
                </c:pt>
                <c:pt idx="2">
                  <c:v>6045</c:v>
                </c:pt>
                <c:pt idx="3">
                  <c:v>2555</c:v>
                </c:pt>
                <c:pt idx="4">
                  <c:v>2138</c:v>
                </c:pt>
                <c:pt idx="5">
                  <c:v>1197</c:v>
                </c:pt>
                <c:pt idx="6">
                  <c:v>1034</c:v>
                </c:pt>
                <c:pt idx="7">
                  <c:v>1026</c:v>
                </c:pt>
                <c:pt idx="8">
                  <c:v>903</c:v>
                </c:pt>
                <c:pt idx="9">
                  <c:v>896</c:v>
                </c:pt>
                <c:pt idx="10" formatCode="#,##0">
                  <c:v>2447</c:v>
                </c:pt>
              </c:numCache>
            </c:numRef>
          </c:val>
          <c:extLst>
            <c:ext xmlns:c16="http://schemas.microsoft.com/office/drawing/2014/chart" uri="{C3380CC4-5D6E-409C-BE32-E72D297353CC}">
              <c16:uniqueId val="{00000001-0D41-46B7-96A7-E0F64684BA85}"/>
            </c:ext>
          </c:extLst>
        </c:ser>
        <c:dLbls>
          <c:dLblPos val="outEnd"/>
          <c:showLegendKey val="0"/>
          <c:showVal val="1"/>
          <c:showCatName val="0"/>
          <c:showSerName val="0"/>
          <c:showPercent val="0"/>
          <c:showBubbleSize val="0"/>
        </c:dLbls>
        <c:gapWidth val="30"/>
        <c:axId val="461441200"/>
        <c:axId val="461438576"/>
      </c:barChart>
      <c:catAx>
        <c:axId val="461441200"/>
        <c:scaling>
          <c:orientation val="maxMin"/>
        </c:scaling>
        <c:delete val="0"/>
        <c:axPos val="l"/>
        <c:numFmt formatCode="General" sourceLinked="1"/>
        <c:majorTickMark val="out"/>
        <c:minorTickMark val="none"/>
        <c:tickLblPos val="nextTo"/>
        <c:spPr>
          <a:noFill/>
          <a:ln w="9525" cap="flat" cmpd="sng" algn="ctr">
            <a:no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mn-cs"/>
              </a:defRPr>
            </a:pPr>
            <a:endParaRPr lang="en-US"/>
          </a:p>
        </c:txPr>
        <c:crossAx val="461438576"/>
        <c:crosses val="autoZero"/>
        <c:auto val="1"/>
        <c:lblAlgn val="ctr"/>
        <c:lblOffset val="100"/>
        <c:noMultiLvlLbl val="0"/>
      </c:catAx>
      <c:valAx>
        <c:axId val="461438576"/>
        <c:scaling>
          <c:orientation val="minMax"/>
        </c:scaling>
        <c:delete val="1"/>
        <c:axPos val="b"/>
        <c:numFmt formatCode="General" sourceLinked="1"/>
        <c:majorTickMark val="out"/>
        <c:minorTickMark val="none"/>
        <c:tickLblPos val="nextTo"/>
        <c:crossAx val="461441200"/>
        <c:crosses val="max"/>
        <c:crossBetween val="between"/>
      </c:valAx>
      <c:spPr>
        <a:noFill/>
        <a:ln w="25400">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4329912557333095"/>
          <c:y val="2.6781160228987123E-2"/>
          <c:w val="0.52778554324524607"/>
          <c:h val="0.86581953830574321"/>
        </c:manualLayout>
      </c:layout>
      <c:barChart>
        <c:barDir val="bar"/>
        <c:grouping val="clustered"/>
        <c:varyColors val="0"/>
        <c:ser>
          <c:idx val="1"/>
          <c:order val="0"/>
          <c:spPr>
            <a:solidFill>
              <a:srgbClr val="00206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'%CHG Hosp'!$B$8:$B$17</c:f>
              <c:strCache>
                <c:ptCount val="10"/>
                <c:pt idx="0">
                  <c:v>Fall - Unintentional</c:v>
                </c:pt>
                <c:pt idx="1">
                  <c:v>MVT - Unintentional</c:v>
                </c:pt>
                <c:pt idx="2">
                  <c:v>Poisoning - Unintentional</c:v>
                </c:pt>
                <c:pt idx="3">
                  <c:v>Poisoning - Self-Inflicted</c:v>
                </c:pt>
                <c:pt idx="4">
                  <c:v>Unspecified - Unintentional</c:v>
                </c:pt>
                <c:pt idx="5">
                  <c:v>Struck By/Against - Unintentional</c:v>
                </c:pt>
                <c:pt idx="6">
                  <c:v>No Mech Or Intent Determined</c:v>
                </c:pt>
                <c:pt idx="7">
                  <c:v>Fire/Burn - Unintentional</c:v>
                </c:pt>
                <c:pt idx="8">
                  <c:v>Other Specified/Classifiable - Unintentional</c:v>
                </c:pt>
                <c:pt idx="9">
                  <c:v>Firearm - Unintentional</c:v>
                </c:pt>
              </c:strCache>
            </c:strRef>
          </c:cat>
          <c:val>
            <c:numRef>
              <c:f>'%CHG Hosp'!$C$8:$C$17</c:f>
              <c:numCache>
                <c:formatCode>0%</c:formatCode>
                <c:ptCount val="10"/>
                <c:pt idx="0">
                  <c:v>7.0028261638643272E-2</c:v>
                </c:pt>
                <c:pt idx="1">
                  <c:v>4.1443534949817472E-2</c:v>
                </c:pt>
                <c:pt idx="2">
                  <c:v>0.16627177514165759</c:v>
                </c:pt>
                <c:pt idx="3">
                  <c:v>-0.13679521436879269</c:v>
                </c:pt>
                <c:pt idx="4">
                  <c:v>8.4618210226551915E-2</c:v>
                </c:pt>
                <c:pt idx="5">
                  <c:v>9.3039474160022825E-2</c:v>
                </c:pt>
                <c:pt idx="6">
                  <c:v>-0.23011696853778593</c:v>
                </c:pt>
                <c:pt idx="7">
                  <c:v>-0.24821768620549942</c:v>
                </c:pt>
                <c:pt idx="8">
                  <c:v>-2.1222780844898283E-2</c:v>
                </c:pt>
                <c:pt idx="9">
                  <c:v>0.60013374607833114</c:v>
                </c:pt>
              </c:numCache>
            </c:numRef>
          </c:val>
          <c:extLst>
            <c:ext xmlns:c16="http://schemas.microsoft.com/office/drawing/2014/chart" uri="{C3380CC4-5D6E-409C-BE32-E72D297353CC}">
              <c16:uniqueId val="{00000000-62F5-47FA-BC33-599AFAB4207B}"/>
            </c:ext>
          </c:extLst>
        </c:ser>
        <c:dLbls>
          <c:dLblPos val="outEnd"/>
          <c:showLegendKey val="0"/>
          <c:showVal val="1"/>
          <c:showCatName val="0"/>
          <c:showSerName val="0"/>
          <c:showPercent val="0"/>
          <c:showBubbleSize val="0"/>
        </c:dLbls>
        <c:gapWidth val="20"/>
        <c:overlap val="100"/>
        <c:axId val="1075026656"/>
        <c:axId val="1075026328"/>
      </c:barChart>
      <c:catAx>
        <c:axId val="1075026656"/>
        <c:scaling>
          <c:orientation val="maxMin"/>
        </c:scaling>
        <c:delete val="0"/>
        <c:axPos val="l"/>
        <c:numFmt formatCode="General" sourceLinked="1"/>
        <c:majorTickMark val="none"/>
        <c:minorTickMark val="none"/>
        <c:tickLblPos val="low"/>
        <c:spPr>
          <a:noFill/>
          <a:ln w="25400" cap="flat" cmpd="sng" algn="ctr">
            <a:no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mn-cs"/>
              </a:defRPr>
            </a:pPr>
            <a:endParaRPr lang="en-US"/>
          </a:p>
        </c:txPr>
        <c:crossAx val="1075026328"/>
        <c:crosses val="autoZero"/>
        <c:auto val="1"/>
        <c:lblAlgn val="ctr"/>
        <c:lblOffset val="100"/>
        <c:noMultiLvlLbl val="0"/>
      </c:catAx>
      <c:valAx>
        <c:axId val="1075026328"/>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mn-cs"/>
              </a:defRPr>
            </a:pPr>
            <a:endParaRPr lang="en-US"/>
          </a:p>
        </c:txPr>
        <c:crossAx val="1075026656"/>
        <c:crosses val="max"/>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45807402455846"/>
          <c:y val="0.16945596208707187"/>
          <c:w val="0.86408983496703995"/>
          <c:h val="0.71274039796978172"/>
        </c:manualLayout>
      </c:layout>
      <c:lineChart>
        <c:grouping val="standard"/>
        <c:varyColors val="0"/>
        <c:ser>
          <c:idx val="1"/>
          <c:order val="0"/>
          <c:tx>
            <c:strRef>
              <c:f>[1]edtrends!$B$1</c:f>
              <c:strCache>
                <c:ptCount val="1"/>
                <c:pt idx="0">
                  <c:v>COUNT</c:v>
                </c:pt>
              </c:strCache>
            </c:strRef>
          </c:tx>
          <c:spPr>
            <a:ln w="53975" cap="rnd">
              <a:solidFill>
                <a:srgbClr val="2CA25F"/>
              </a:solidFill>
              <a:round/>
            </a:ln>
            <a:effectLst/>
          </c:spPr>
          <c:marker>
            <c:symbol val="circle"/>
            <c:size val="8"/>
            <c:spPr>
              <a:solidFill>
                <a:srgbClr val="2CA25F"/>
              </a:solidFill>
              <a:ln w="9525">
                <a:solidFill>
                  <a:srgbClr val="2CA25F"/>
                </a:solidFill>
              </a:ln>
              <a:effectLst/>
            </c:spPr>
          </c:marker>
          <c:dPt>
            <c:idx val="1"/>
            <c:marker>
              <c:symbol val="circle"/>
              <c:size val="8"/>
              <c:spPr>
                <a:solidFill>
                  <a:srgbClr val="2CA25F"/>
                </a:solidFill>
                <a:ln w="9525">
                  <a:solidFill>
                    <a:srgbClr val="2CA25F"/>
                  </a:solidFill>
                </a:ln>
                <a:effectLst/>
              </c:spPr>
            </c:marker>
            <c:bubble3D val="0"/>
            <c:spPr>
              <a:ln w="53975" cap="rnd">
                <a:solidFill>
                  <a:srgbClr val="2CA25F"/>
                </a:solidFill>
                <a:round/>
              </a:ln>
              <a:effectLst/>
            </c:spPr>
            <c:extLst>
              <c:ext xmlns:c16="http://schemas.microsoft.com/office/drawing/2014/chart" uri="{C3380CC4-5D6E-409C-BE32-E72D297353CC}">
                <c16:uniqueId val="{00000001-1B21-4B74-8E99-54F44656731B}"/>
              </c:ext>
            </c:extLst>
          </c:dPt>
          <c:dPt>
            <c:idx val="2"/>
            <c:marker>
              <c:symbol val="circle"/>
              <c:size val="8"/>
              <c:spPr>
                <a:solidFill>
                  <a:srgbClr val="2CA25F"/>
                </a:solidFill>
                <a:ln w="9525">
                  <a:solidFill>
                    <a:srgbClr val="2CA25F"/>
                  </a:solidFill>
                </a:ln>
                <a:effectLst/>
              </c:spPr>
            </c:marker>
            <c:bubble3D val="0"/>
            <c:spPr>
              <a:ln w="53975" cap="rnd">
                <a:solidFill>
                  <a:srgbClr val="2CA25F"/>
                </a:solidFill>
                <a:round/>
              </a:ln>
              <a:effectLst/>
            </c:spPr>
            <c:extLst>
              <c:ext xmlns:c16="http://schemas.microsoft.com/office/drawing/2014/chart" uri="{C3380CC4-5D6E-409C-BE32-E72D297353CC}">
                <c16:uniqueId val="{00000003-1B21-4B74-8E99-54F44656731B}"/>
              </c:ext>
            </c:extLst>
          </c:dPt>
          <c:dPt>
            <c:idx val="3"/>
            <c:marker>
              <c:symbol val="circle"/>
              <c:size val="8"/>
              <c:spPr>
                <a:solidFill>
                  <a:srgbClr val="2CA25F"/>
                </a:solidFill>
                <a:ln w="9525">
                  <a:solidFill>
                    <a:srgbClr val="2CA25F"/>
                  </a:solidFill>
                </a:ln>
                <a:effectLst/>
              </c:spPr>
            </c:marker>
            <c:bubble3D val="0"/>
            <c:spPr>
              <a:ln w="53975" cap="rnd">
                <a:solidFill>
                  <a:srgbClr val="2CA25F"/>
                </a:solidFill>
                <a:round/>
              </a:ln>
              <a:effectLst/>
            </c:spPr>
            <c:extLst>
              <c:ext xmlns:c16="http://schemas.microsoft.com/office/drawing/2014/chart" uri="{C3380CC4-5D6E-409C-BE32-E72D297353CC}">
                <c16:uniqueId val="{00000005-1B21-4B74-8E99-54F44656731B}"/>
              </c:ext>
            </c:extLst>
          </c:dPt>
          <c:dPt>
            <c:idx val="4"/>
            <c:marker>
              <c:symbol val="circle"/>
              <c:size val="8"/>
              <c:spPr>
                <a:solidFill>
                  <a:srgbClr val="2CA25F"/>
                </a:solidFill>
                <a:ln w="9525">
                  <a:solidFill>
                    <a:srgbClr val="2CA25F"/>
                  </a:solidFill>
                </a:ln>
                <a:effectLst/>
              </c:spPr>
            </c:marker>
            <c:bubble3D val="0"/>
            <c:spPr>
              <a:ln w="53975" cap="rnd">
                <a:solidFill>
                  <a:srgbClr val="2CA25F"/>
                </a:solidFill>
                <a:round/>
              </a:ln>
              <a:effectLst/>
            </c:spPr>
            <c:extLst>
              <c:ext xmlns:c16="http://schemas.microsoft.com/office/drawing/2014/chart" uri="{C3380CC4-5D6E-409C-BE32-E72D297353CC}">
                <c16:uniqueId val="{00000007-1B21-4B74-8E99-54F44656731B}"/>
              </c:ext>
            </c:extLst>
          </c:dPt>
          <c:dLbls>
            <c:dLbl>
              <c:idx val="1"/>
              <c:layout>
                <c:manualLayout>
                  <c:x val="-7.3793053027145977E-2"/>
                  <c:y val="4.601954467066828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B21-4B74-8E99-54F44656731B}"/>
                </c:ext>
              </c:extLst>
            </c:dLbl>
            <c:dLbl>
              <c:idx val="2"/>
              <c:layout>
                <c:manualLayout>
                  <c:x val="-3.8681522748375184E-2"/>
                  <c:y val="5.733816379913461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B21-4B74-8E99-54F44656731B}"/>
                </c:ext>
              </c:extLst>
            </c:dLbl>
            <c:dLbl>
              <c:idx val="3"/>
              <c:layout>
                <c:manualLayout>
                  <c:x val="-1.7089173045569998E-2"/>
                  <c:y val="4.979241771349046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B21-4B74-8E99-54F44656731B}"/>
                </c:ext>
              </c:extLst>
            </c:dLbl>
            <c:dLbl>
              <c:idx val="4"/>
              <c:layout>
                <c:manualLayout>
                  <c:x val="-2.8441354301464408E-2"/>
                  <c:y val="-4.785072494121599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B21-4B74-8E99-54F44656731B}"/>
                </c:ext>
              </c:extLst>
            </c:dLbl>
            <c:numFmt formatCode="#,##0" sourceLinked="0"/>
            <c:spPr>
              <a:no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Franklin Gothic Demi Cond" panose="020B070603040202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[1]deathtrends!$A$2:$A$6</c:f>
              <c:numCache>
                <c:formatCode>General</c:formatCode>
                <c:ptCount val="5"/>
                <c:pt idx="0">
                  <c:v>2019</c:v>
                </c:pt>
                <c:pt idx="1">
                  <c:v>2020</c:v>
                </c:pt>
                <c:pt idx="2">
                  <c:v>2021</c:v>
                </c:pt>
                <c:pt idx="3">
                  <c:v>2022</c:v>
                </c:pt>
                <c:pt idx="4">
                  <c:v>2023</c:v>
                </c:pt>
              </c:numCache>
            </c:numRef>
          </c:cat>
          <c:val>
            <c:numRef>
              <c:f>[1]edtrends!$B$2:$B$6</c:f>
              <c:numCache>
                <c:formatCode>General</c:formatCode>
                <c:ptCount val="5"/>
                <c:pt idx="0">
                  <c:v>922123</c:v>
                </c:pt>
                <c:pt idx="1">
                  <c:v>746586</c:v>
                </c:pt>
                <c:pt idx="2">
                  <c:v>776352</c:v>
                </c:pt>
                <c:pt idx="3">
                  <c:v>843434</c:v>
                </c:pt>
                <c:pt idx="4">
                  <c:v>939765</c:v>
                </c:pt>
              </c:numCache>
            </c:numRef>
          </c:val>
          <c:smooth val="0"/>
          <c:extLst>
            <c:ext xmlns:c16="http://schemas.microsoft.com/office/drawing/2014/chart" uri="{C3380CC4-5D6E-409C-BE32-E72D297353CC}">
              <c16:uniqueId val="{00000008-1B21-4B74-8E99-54F44656731B}"/>
            </c:ext>
          </c:extLst>
        </c:ser>
        <c:dLbls>
          <c:dLblPos val="b"/>
          <c:showLegendKey val="0"/>
          <c:showVal val="1"/>
          <c:showCatName val="0"/>
          <c:showSerName val="0"/>
          <c:showPercent val="0"/>
          <c:showBubbleSize val="0"/>
        </c:dLbls>
        <c:marker val="1"/>
        <c:smooth val="0"/>
        <c:axId val="946290280"/>
        <c:axId val="946284376"/>
      </c:lineChart>
      <c:catAx>
        <c:axId val="946290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946284376"/>
        <c:crosses val="autoZero"/>
        <c:auto val="1"/>
        <c:lblAlgn val="ctr"/>
        <c:lblOffset val="100"/>
        <c:noMultiLvlLbl val="0"/>
      </c:catAx>
      <c:valAx>
        <c:axId val="946284376"/>
        <c:scaling>
          <c:orientation val="minMax"/>
          <c:min val="70000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9462902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200" b="0">
          <a:solidFill>
            <a:sysClr val="windowText" lastClr="000000"/>
          </a:solidFill>
          <a:latin typeface="Franklin Gothic Demi" panose="020B0703020102020204" pitchFamily="34" charset="0"/>
        </a:defRPr>
      </a:pPr>
      <a:endParaRPr lang="en-US"/>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1659466767661668"/>
          <c:y val="3.7834050441319024E-2"/>
          <c:w val="0.56787792884150523"/>
          <c:h val="0.94776710146652843"/>
        </c:manualLayout>
      </c:layout>
      <c:barChart>
        <c:barDir val="bar"/>
        <c:grouping val="clustered"/>
        <c:varyColors val="0"/>
        <c:ser>
          <c:idx val="0"/>
          <c:order val="0"/>
          <c:spPr>
            <a:solidFill>
              <a:srgbClr val="2CA25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'LC ED'!$B$8:$B$17</c:f>
              <c:strCache>
                <c:ptCount val="10"/>
                <c:pt idx="0">
                  <c:v>No Mech Or Intent Determined</c:v>
                </c:pt>
                <c:pt idx="1">
                  <c:v>Fall - Unintentional</c:v>
                </c:pt>
                <c:pt idx="2">
                  <c:v>MVT - Unintentional</c:v>
                </c:pt>
                <c:pt idx="3">
                  <c:v>Unspecified - Unintentional</c:v>
                </c:pt>
                <c:pt idx="4">
                  <c:v>Natural/Environmental - Unintentional</c:v>
                </c:pt>
                <c:pt idx="5">
                  <c:v>Struck By/Against - Unintentional</c:v>
                </c:pt>
                <c:pt idx="6">
                  <c:v>Poisoning - Unintentional</c:v>
                </c:pt>
                <c:pt idx="7">
                  <c:v>Other Specified/Classifiable - Unintentional</c:v>
                </c:pt>
                <c:pt idx="8">
                  <c:v>Cut/Pierce - Unintentional</c:v>
                </c:pt>
                <c:pt idx="9">
                  <c:v>Overexertion - Unintentional</c:v>
                </c:pt>
              </c:strCache>
            </c:strRef>
          </c:cat>
          <c:val>
            <c:numRef>
              <c:f>'LC ED'!$C$8:$C$17</c:f>
              <c:numCache>
                <c:formatCode>#,##0</c:formatCode>
                <c:ptCount val="10"/>
                <c:pt idx="0">
                  <c:v>290275</c:v>
                </c:pt>
                <c:pt idx="1">
                  <c:v>259507</c:v>
                </c:pt>
                <c:pt idx="2">
                  <c:v>121930</c:v>
                </c:pt>
                <c:pt idx="3">
                  <c:v>51355</c:v>
                </c:pt>
                <c:pt idx="4">
                  <c:v>39271</c:v>
                </c:pt>
                <c:pt idx="5">
                  <c:v>37488</c:v>
                </c:pt>
                <c:pt idx="6">
                  <c:v>29125</c:v>
                </c:pt>
                <c:pt idx="7">
                  <c:v>27515</c:v>
                </c:pt>
                <c:pt idx="8">
                  <c:v>20651</c:v>
                </c:pt>
                <c:pt idx="9">
                  <c:v>20620</c:v>
                </c:pt>
              </c:numCache>
            </c:numRef>
          </c:val>
          <c:extLst>
            <c:ext xmlns:c16="http://schemas.microsoft.com/office/drawing/2014/chart" uri="{C3380CC4-5D6E-409C-BE32-E72D297353CC}">
              <c16:uniqueId val="{00000000-0260-4D19-B461-A7CAF7961311}"/>
            </c:ext>
          </c:extLst>
        </c:ser>
        <c:dLbls>
          <c:showLegendKey val="0"/>
          <c:showVal val="0"/>
          <c:showCatName val="0"/>
          <c:showSerName val="0"/>
          <c:showPercent val="0"/>
          <c:showBubbleSize val="0"/>
        </c:dLbls>
        <c:gapWidth val="30"/>
        <c:axId val="461441200"/>
        <c:axId val="461438576"/>
      </c:barChart>
      <c:catAx>
        <c:axId val="461441200"/>
        <c:scaling>
          <c:orientation val="maxMin"/>
        </c:scaling>
        <c:delete val="0"/>
        <c:axPos val="l"/>
        <c:numFmt formatCode="General" sourceLinked="1"/>
        <c:majorTickMark val="out"/>
        <c:minorTickMark val="none"/>
        <c:tickLblPos val="nextTo"/>
        <c:spPr>
          <a:noFill/>
          <a:ln w="9525" cap="flat" cmpd="sng" algn="ctr">
            <a:no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mn-cs"/>
              </a:defRPr>
            </a:pPr>
            <a:endParaRPr lang="en-US"/>
          </a:p>
        </c:txPr>
        <c:crossAx val="461438576"/>
        <c:crosses val="autoZero"/>
        <c:auto val="1"/>
        <c:lblAlgn val="ctr"/>
        <c:lblOffset val="100"/>
        <c:noMultiLvlLbl val="0"/>
      </c:catAx>
      <c:valAx>
        <c:axId val="461438576"/>
        <c:scaling>
          <c:orientation val="minMax"/>
        </c:scaling>
        <c:delete val="1"/>
        <c:axPos val="b"/>
        <c:numFmt formatCode="#,##0" sourceLinked="1"/>
        <c:majorTickMark val="out"/>
        <c:minorTickMark val="none"/>
        <c:tickLblPos val="nextTo"/>
        <c:crossAx val="461441200"/>
        <c:crosses val="max"/>
        <c:crossBetween val="between"/>
      </c:valAx>
      <c:spPr>
        <a:noFill/>
        <a:ln w="25400">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063553875596271"/>
          <c:y val="2.6781160228987123E-2"/>
          <c:w val="0.67003640264434905"/>
          <c:h val="0.86581953830574321"/>
        </c:manualLayout>
      </c:layout>
      <c:barChart>
        <c:barDir val="bar"/>
        <c:grouping val="clustered"/>
        <c:varyColors val="0"/>
        <c:ser>
          <c:idx val="1"/>
          <c:order val="0"/>
          <c:spPr>
            <a:solidFill>
              <a:srgbClr val="2CA25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'%CHG ED'!$B$8:$B$16</c:f>
              <c:strCache>
                <c:ptCount val="9"/>
                <c:pt idx="0">
                  <c:v>No Mech Or Intent Determined</c:v>
                </c:pt>
                <c:pt idx="1">
                  <c:v>Fall - Unintentional</c:v>
                </c:pt>
                <c:pt idx="2">
                  <c:v>MVT - Unintentional</c:v>
                </c:pt>
                <c:pt idx="3">
                  <c:v>Unspecified - Unintentional</c:v>
                </c:pt>
                <c:pt idx="4">
                  <c:v>Natural/Environmental - Unintentional</c:v>
                </c:pt>
                <c:pt idx="5">
                  <c:v>Struck By/Against - Unintentional</c:v>
                </c:pt>
                <c:pt idx="6">
                  <c:v>Poisoning - Unintentional</c:v>
                </c:pt>
                <c:pt idx="7">
                  <c:v>Other Specified/Classifiable - Unintentional</c:v>
                </c:pt>
                <c:pt idx="8">
                  <c:v>Cut/Pierce - Unintentional</c:v>
                </c:pt>
              </c:strCache>
            </c:strRef>
          </c:cat>
          <c:val>
            <c:numRef>
              <c:f>'%CHG ED'!$C$8:$C$16</c:f>
              <c:numCache>
                <c:formatCode>0%</c:formatCode>
                <c:ptCount val="9"/>
                <c:pt idx="0">
                  <c:v>0.22185040198678285</c:v>
                </c:pt>
                <c:pt idx="1">
                  <c:v>0.13095198980127862</c:v>
                </c:pt>
                <c:pt idx="2">
                  <c:v>-5.5320605558018578E-2</c:v>
                </c:pt>
                <c:pt idx="3">
                  <c:v>-0.38051048193906029</c:v>
                </c:pt>
                <c:pt idx="4">
                  <c:v>-8.9949602450615715E-2</c:v>
                </c:pt>
                <c:pt idx="5">
                  <c:v>-0.33382177905015781</c:v>
                </c:pt>
                <c:pt idx="6">
                  <c:v>0.48429398343633306</c:v>
                </c:pt>
                <c:pt idx="7">
                  <c:v>-7.8162217601859693E-2</c:v>
                </c:pt>
                <c:pt idx="8">
                  <c:v>-0.37104280498895331</c:v>
                </c:pt>
              </c:numCache>
            </c:numRef>
          </c:val>
          <c:extLst>
            <c:ext xmlns:c16="http://schemas.microsoft.com/office/drawing/2014/chart" uri="{C3380CC4-5D6E-409C-BE32-E72D297353CC}">
              <c16:uniqueId val="{00000000-52CB-47CC-A437-1CA4B41AB213}"/>
            </c:ext>
          </c:extLst>
        </c:ser>
        <c:dLbls>
          <c:dLblPos val="outEnd"/>
          <c:showLegendKey val="0"/>
          <c:showVal val="1"/>
          <c:showCatName val="0"/>
          <c:showSerName val="0"/>
          <c:showPercent val="0"/>
          <c:showBubbleSize val="0"/>
        </c:dLbls>
        <c:gapWidth val="20"/>
        <c:overlap val="100"/>
        <c:axId val="1075026656"/>
        <c:axId val="1075026328"/>
      </c:barChart>
      <c:catAx>
        <c:axId val="1075026656"/>
        <c:scaling>
          <c:orientation val="maxMin"/>
        </c:scaling>
        <c:delete val="0"/>
        <c:axPos val="l"/>
        <c:numFmt formatCode="General" sourceLinked="1"/>
        <c:majorTickMark val="none"/>
        <c:minorTickMark val="none"/>
        <c:tickLblPos val="low"/>
        <c:spPr>
          <a:noFill/>
          <a:ln w="25400" cap="flat" cmpd="sng" algn="ctr">
            <a:no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mn-cs"/>
              </a:defRPr>
            </a:pPr>
            <a:endParaRPr lang="en-US"/>
          </a:p>
        </c:txPr>
        <c:crossAx val="1075026328"/>
        <c:crosses val="autoZero"/>
        <c:auto val="1"/>
        <c:lblAlgn val="ctr"/>
        <c:lblOffset val="100"/>
        <c:noMultiLvlLbl val="0"/>
      </c:catAx>
      <c:valAx>
        <c:axId val="1075026328"/>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mn-cs"/>
              </a:defRPr>
            </a:pPr>
            <a:endParaRPr lang="en-US"/>
          </a:p>
        </c:txPr>
        <c:crossAx val="1075026656"/>
        <c:crosses val="max"/>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0.01135</cdr:x>
      <cdr:y>0.02486</cdr:y>
    </cdr:from>
    <cdr:to>
      <cdr:x>0.61154</cdr:x>
      <cdr:y>0.11319</cdr:y>
    </cdr:to>
    <cdr:sp macro="" textlink="">
      <cdr:nvSpPr>
        <cdr:cNvPr id="2" name="TextBox 1">
          <a:extLst xmlns:a="http://schemas.openxmlformats.org/drawingml/2006/main">
            <a:ext uri="{FF2B5EF4-FFF2-40B4-BE49-F238E27FC236}">
              <a16:creationId xmlns:a16="http://schemas.microsoft.com/office/drawing/2014/main" id="{68A1894B-76BE-938C-1113-E470D728F750}"/>
            </a:ext>
          </a:extLst>
        </cdr:cNvPr>
        <cdr:cNvSpPr txBox="1"/>
      </cdr:nvSpPr>
      <cdr:spPr>
        <a:xfrm xmlns:a="http://schemas.openxmlformats.org/drawingml/2006/main">
          <a:off x="92836" y="98454"/>
          <a:ext cx="4907487" cy="34985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kern="1200" dirty="0">
              <a:latin typeface="Franklin Gothic Demi Cond" panose="020B0706030402020204" pitchFamily="34" charset="0"/>
            </a:rPr>
            <a:t>Number of Injury Deaths among NC Residents, 2019-2023</a:t>
          </a:r>
        </a:p>
      </cdr:txBody>
    </cdr:sp>
  </cdr:relSizeAnchor>
</c:userShapes>
</file>

<file path=ppt/drawings/drawing2.xml><?xml version="1.0" encoding="utf-8"?>
<c:userShapes xmlns:c="http://schemas.openxmlformats.org/drawingml/2006/chart">
  <cdr:relSizeAnchor xmlns:cdr="http://schemas.openxmlformats.org/drawingml/2006/chartDrawing">
    <cdr:from>
      <cdr:x>0.00665</cdr:x>
      <cdr:y>0.02557</cdr:y>
    </cdr:from>
    <cdr:to>
      <cdr:x>0.74078</cdr:x>
      <cdr:y>0.11865</cdr:y>
    </cdr:to>
    <cdr:sp macro="" textlink="">
      <cdr:nvSpPr>
        <cdr:cNvPr id="2" name="TextBox 1">
          <a:extLst xmlns:a="http://schemas.openxmlformats.org/drawingml/2006/main">
            <a:ext uri="{FF2B5EF4-FFF2-40B4-BE49-F238E27FC236}">
              <a16:creationId xmlns:a16="http://schemas.microsoft.com/office/drawing/2014/main" id="{CCB92FB3-E36C-B7DF-9EBB-56C90F5EE69F}"/>
            </a:ext>
          </a:extLst>
        </cdr:cNvPr>
        <cdr:cNvSpPr txBox="1"/>
      </cdr:nvSpPr>
      <cdr:spPr>
        <a:xfrm xmlns:a="http://schemas.openxmlformats.org/drawingml/2006/main">
          <a:off x="54498" y="100268"/>
          <a:ext cx="6014084" cy="36499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kern="1200" dirty="0">
              <a:latin typeface="Franklin Gothic Demi Cond" panose="020B0706030402020204" pitchFamily="34" charset="0"/>
            </a:rPr>
            <a:t>Number of Injury Hospitalizations among NC Residents, 2019-2023</a:t>
          </a:r>
        </a:p>
      </cdr:txBody>
    </cdr:sp>
  </cdr:relSizeAnchor>
</c:userShapes>
</file>

<file path=ppt/drawings/drawing3.xml><?xml version="1.0" encoding="utf-8"?>
<c:userShapes xmlns:c="http://schemas.openxmlformats.org/drawingml/2006/chart">
  <cdr:relSizeAnchor xmlns:cdr="http://schemas.openxmlformats.org/drawingml/2006/chartDrawing">
    <cdr:from>
      <cdr:x>0</cdr:x>
      <cdr:y>0.03419</cdr:y>
    </cdr:from>
    <cdr:to>
      <cdr:x>0.72334</cdr:x>
      <cdr:y>0.13813</cdr:y>
    </cdr:to>
    <cdr:sp macro="" textlink="">
      <cdr:nvSpPr>
        <cdr:cNvPr id="2" name="TextBox 1">
          <a:extLst xmlns:a="http://schemas.openxmlformats.org/drawingml/2006/main">
            <a:ext uri="{FF2B5EF4-FFF2-40B4-BE49-F238E27FC236}">
              <a16:creationId xmlns:a16="http://schemas.microsoft.com/office/drawing/2014/main" id="{27320C2D-4F3C-D29F-4086-99B50E9DE634}"/>
            </a:ext>
          </a:extLst>
        </cdr:cNvPr>
        <cdr:cNvSpPr txBox="1"/>
      </cdr:nvSpPr>
      <cdr:spPr>
        <a:xfrm xmlns:a="http://schemas.openxmlformats.org/drawingml/2006/main">
          <a:off x="-365760" y="129231"/>
          <a:ext cx="5981835" cy="39290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kern="1200" dirty="0">
              <a:latin typeface="Franklin Gothic Demi Cond" panose="020B0706030402020204" pitchFamily="34" charset="0"/>
            </a:rPr>
            <a:t>Number of Injury ED Visits among NC Residents, 2019-2023</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6578"/>
          </a:xfrm>
          <a:prstGeom prst="rect">
            <a:avLst/>
          </a:prstGeom>
        </p:spPr>
        <p:txBody>
          <a:bodyPr vert="horz" lIns="91768" tIns="45884" rIns="91768" bIns="45884" rtlCol="0"/>
          <a:lstStyle>
            <a:lvl1pPr algn="l">
              <a:defRPr sz="1200"/>
            </a:lvl1pPr>
          </a:lstStyle>
          <a:p>
            <a:endParaRPr lang="en-US" dirty="0"/>
          </a:p>
        </p:txBody>
      </p:sp>
      <p:sp>
        <p:nvSpPr>
          <p:cNvPr id="3" name="Date Placeholder 2"/>
          <p:cNvSpPr>
            <a:spLocks noGrp="1"/>
          </p:cNvSpPr>
          <p:nvPr>
            <p:ph type="dt" sz="quarter" idx="1"/>
          </p:nvPr>
        </p:nvSpPr>
        <p:spPr>
          <a:xfrm>
            <a:off x="3970339" y="0"/>
            <a:ext cx="3038475" cy="466578"/>
          </a:xfrm>
          <a:prstGeom prst="rect">
            <a:avLst/>
          </a:prstGeom>
        </p:spPr>
        <p:txBody>
          <a:bodyPr vert="horz" lIns="91768" tIns="45884" rIns="91768" bIns="45884" rtlCol="0"/>
          <a:lstStyle>
            <a:lvl1pPr algn="r">
              <a:defRPr sz="1200"/>
            </a:lvl1pPr>
          </a:lstStyle>
          <a:p>
            <a:fld id="{A9B734D9-FBB7-4B85-86A2-24E15EDE55E0}" type="datetimeFigureOut">
              <a:rPr lang="en-US" smtClean="0"/>
              <a:t>4/3/2025</a:t>
            </a:fld>
            <a:endParaRPr lang="en-US" dirty="0"/>
          </a:p>
        </p:txBody>
      </p:sp>
      <p:sp>
        <p:nvSpPr>
          <p:cNvPr id="4" name="Footer Placeholder 3"/>
          <p:cNvSpPr>
            <a:spLocks noGrp="1"/>
          </p:cNvSpPr>
          <p:nvPr>
            <p:ph type="ftr" sz="quarter" idx="2"/>
          </p:nvPr>
        </p:nvSpPr>
        <p:spPr>
          <a:xfrm>
            <a:off x="1" y="8829823"/>
            <a:ext cx="3038475" cy="466578"/>
          </a:xfrm>
          <a:prstGeom prst="rect">
            <a:avLst/>
          </a:prstGeom>
        </p:spPr>
        <p:txBody>
          <a:bodyPr vert="horz" lIns="91768" tIns="45884" rIns="91768" bIns="4588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823"/>
            <a:ext cx="3038475" cy="466578"/>
          </a:xfrm>
          <a:prstGeom prst="rect">
            <a:avLst/>
          </a:prstGeom>
        </p:spPr>
        <p:txBody>
          <a:bodyPr vert="horz" lIns="91768" tIns="45884" rIns="91768" bIns="45884" rtlCol="0" anchor="b"/>
          <a:lstStyle>
            <a:lvl1pPr algn="r">
              <a:defRPr sz="1200"/>
            </a:lvl1pPr>
          </a:lstStyle>
          <a:p>
            <a:fld id="{41803F26-4061-4820-A8A7-DA9F5475917E}" type="slidenum">
              <a:rPr lang="en-US" smtClean="0"/>
              <a:t>‹#›</a:t>
            </a:fld>
            <a:endParaRPr lang="en-US" dirty="0"/>
          </a:p>
        </p:txBody>
      </p:sp>
    </p:spTree>
    <p:extLst>
      <p:ext uri="{BB962C8B-B14F-4D97-AF65-F5344CB8AC3E}">
        <p14:creationId xmlns:p14="http://schemas.microsoft.com/office/powerpoint/2010/main" val="814075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164" tIns="46581" rIns="93164" bIns="46581" rtlCol="0"/>
          <a:lstStyle>
            <a:lvl1pPr algn="l">
              <a:defRPr sz="1200"/>
            </a:lvl1pPr>
          </a:lstStyle>
          <a:p>
            <a:endParaRPr lang="en-US" dirty="0"/>
          </a:p>
        </p:txBody>
      </p:sp>
      <p:sp>
        <p:nvSpPr>
          <p:cNvPr id="3" name="Date Placeholder 2"/>
          <p:cNvSpPr>
            <a:spLocks noGrp="1"/>
          </p:cNvSpPr>
          <p:nvPr>
            <p:ph type="dt" idx="1"/>
          </p:nvPr>
        </p:nvSpPr>
        <p:spPr>
          <a:xfrm>
            <a:off x="3970939" y="0"/>
            <a:ext cx="3037840" cy="466435"/>
          </a:xfrm>
          <a:prstGeom prst="rect">
            <a:avLst/>
          </a:prstGeom>
        </p:spPr>
        <p:txBody>
          <a:bodyPr vert="horz" lIns="93164" tIns="46581" rIns="93164" bIns="46581" rtlCol="0"/>
          <a:lstStyle>
            <a:lvl1pPr algn="r">
              <a:defRPr sz="1200"/>
            </a:lvl1pPr>
          </a:lstStyle>
          <a:p>
            <a:fld id="{E3FD6F98-055A-4837-90F2-8E5F6821A1BB}" type="datetimeFigureOut">
              <a:rPr lang="en-US" smtClean="0"/>
              <a:t>4/3/2025</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64" tIns="46581" rIns="93164" bIns="46581" rtlCol="0" anchor="ctr"/>
          <a:lstStyle/>
          <a:p>
            <a:endParaRPr lang="en-US" dirty="0"/>
          </a:p>
        </p:txBody>
      </p:sp>
      <p:sp>
        <p:nvSpPr>
          <p:cNvPr id="5" name="Notes Placeholder 4"/>
          <p:cNvSpPr>
            <a:spLocks noGrp="1"/>
          </p:cNvSpPr>
          <p:nvPr>
            <p:ph type="body" sz="quarter" idx="3"/>
          </p:nvPr>
        </p:nvSpPr>
        <p:spPr>
          <a:xfrm>
            <a:off x="701040" y="4473894"/>
            <a:ext cx="5608320" cy="3660458"/>
          </a:xfrm>
          <a:prstGeom prst="rect">
            <a:avLst/>
          </a:prstGeom>
        </p:spPr>
        <p:txBody>
          <a:bodyPr vert="horz" lIns="93164" tIns="46581" rIns="93164" bIns="4658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9"/>
            <a:ext cx="3037840" cy="466434"/>
          </a:xfrm>
          <a:prstGeom prst="rect">
            <a:avLst/>
          </a:prstGeom>
        </p:spPr>
        <p:txBody>
          <a:bodyPr vert="horz" lIns="93164" tIns="46581" rIns="93164" bIns="4658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9"/>
            <a:ext cx="3037840" cy="466434"/>
          </a:xfrm>
          <a:prstGeom prst="rect">
            <a:avLst/>
          </a:prstGeom>
        </p:spPr>
        <p:txBody>
          <a:bodyPr vert="horz" lIns="93164" tIns="46581" rIns="93164" bIns="46581" rtlCol="0" anchor="b"/>
          <a:lstStyle>
            <a:lvl1pPr algn="r">
              <a:defRPr sz="1200"/>
            </a:lvl1pPr>
          </a:lstStyle>
          <a:p>
            <a:fld id="{DBCC7D24-0DC9-4E9C-89C0-35D79A09D337}" type="slidenum">
              <a:rPr lang="en-US" smtClean="0"/>
              <a:t>‹#›</a:t>
            </a:fld>
            <a:endParaRPr lang="en-US" dirty="0"/>
          </a:p>
        </p:txBody>
      </p:sp>
    </p:spTree>
    <p:extLst>
      <p:ext uri="{BB962C8B-B14F-4D97-AF65-F5344CB8AC3E}">
        <p14:creationId xmlns:p14="http://schemas.microsoft.com/office/powerpoint/2010/main" val="2864617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This slide set was created to provide basic data trends and public health surveillance around mortality and morbidity of the leading causes of injury in North Carolina. They are meant to offer a state-level background on the leading causes of injury. If you’d like a copy of the slides, please visit the “Data Surveillance” page on our branch website, </a:t>
            </a:r>
            <a:r>
              <a:rPr lang="en-US" sz="1200" u="sng" kern="1200" dirty="0">
                <a:solidFill>
                  <a:srgbClr val="44546A"/>
                </a:solidFill>
                <a:effectLst/>
                <a:latin typeface="Calibri" panose="020F0502020204030204" pitchFamily="34" charset="0"/>
                <a:ea typeface="Calibri" panose="020F0502020204030204" pitchFamily="34" charset="0"/>
                <a:cs typeface="Calibri" panose="020F0502020204030204" pitchFamily="34" charset="0"/>
              </a:rPr>
              <a:t>www.dph.ncdhhs.gov/programs/chronic-disease-and-injury/injury-and-violence-prevention-branch</a:t>
            </a:r>
            <a:r>
              <a:rPr lang="en-US" sz="1200" kern="1200" dirty="0">
                <a:effectLst/>
                <a:latin typeface="Calibri" panose="020F0502020204030204" pitchFamily="34" charset="0"/>
                <a:ea typeface="Calibri" panose="020F0502020204030204" pitchFamily="34" charset="0"/>
                <a:cs typeface="Calibri" panose="020F0502020204030204" pitchFamily="34" charset="0"/>
              </a:rPr>
              <a:t>. The direct link is also shared at the end of this presentation.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Feel free to incorporate these slides into your own presentations, grant proposals, reports, or any other way they may be useful.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Please read both the speaking and technical notes to ensure that data are presented in a consistent manner.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a:t>
            </a:fld>
            <a:endParaRPr lang="en-US" dirty="0"/>
          </a:p>
        </p:txBody>
      </p:sp>
    </p:spTree>
    <p:extLst>
      <p:ext uri="{BB962C8B-B14F-4D97-AF65-F5344CB8AC3E}">
        <p14:creationId xmlns:p14="http://schemas.microsoft.com/office/powerpoint/2010/main" val="29973232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2023, there were 53,616 injury-related hospitalizations in North Carolina. The leading cause of injury hospitalization was unintentional falls (n=27,880), followed by unintentional motor vehicle traffic-related injury (n=7,495) and unintentional poisoning (n=6,045).</a:t>
            </a:r>
          </a:p>
        </p:txBody>
      </p:sp>
      <p:sp>
        <p:nvSpPr>
          <p:cNvPr id="4" name="Slide Number Placeholder 3"/>
          <p:cNvSpPr>
            <a:spLocks noGrp="1"/>
          </p:cNvSpPr>
          <p:nvPr>
            <p:ph type="sldNum" sz="quarter" idx="5"/>
          </p:nvPr>
        </p:nvSpPr>
        <p:spPr/>
        <p:txBody>
          <a:bodyPr/>
          <a:lstStyle/>
          <a:p>
            <a:fld id="{DBCC7D24-0DC9-4E9C-89C0-35D79A09D337}" type="slidenum">
              <a:rPr lang="en-US" smtClean="0"/>
              <a:t>11</a:t>
            </a:fld>
            <a:endParaRPr lang="en-US" dirty="0"/>
          </a:p>
        </p:txBody>
      </p:sp>
    </p:spTree>
    <p:extLst>
      <p:ext uri="{BB962C8B-B14F-4D97-AF65-F5344CB8AC3E}">
        <p14:creationId xmlns:p14="http://schemas.microsoft.com/office/powerpoint/2010/main" val="21860840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Over the past five years (2019-2023), the number of hospitalizations due to unintentional firearm injury increased the most (60% increase). The 23% decrease in hospitalizations for “no mech or intent determined” notes a shift toward better injury coding practices.</a:t>
            </a:r>
          </a:p>
        </p:txBody>
      </p:sp>
      <p:sp>
        <p:nvSpPr>
          <p:cNvPr id="4" name="Slide Number Placeholder 3"/>
          <p:cNvSpPr>
            <a:spLocks noGrp="1"/>
          </p:cNvSpPr>
          <p:nvPr>
            <p:ph type="sldNum" sz="quarter" idx="5"/>
          </p:nvPr>
        </p:nvSpPr>
        <p:spPr/>
        <p:txBody>
          <a:bodyPr/>
          <a:lstStyle/>
          <a:p>
            <a:fld id="{DBCC7D24-0DC9-4E9C-89C0-35D79A09D337}" type="slidenum">
              <a:rPr lang="en-US" smtClean="0"/>
              <a:t>12</a:t>
            </a:fld>
            <a:endParaRPr lang="en-US" dirty="0"/>
          </a:p>
        </p:txBody>
      </p:sp>
    </p:spTree>
    <p:extLst>
      <p:ext uri="{BB962C8B-B14F-4D97-AF65-F5344CB8AC3E}">
        <p14:creationId xmlns:p14="http://schemas.microsoft.com/office/powerpoint/2010/main" val="3860455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rate of injury hospitalization among North Carolinians from 2019 to 2023 was 107.7 per 100,000 residents. Counties with the highest rates included Hertford (641.7 per 100,000), Mitchell (178.9 per 100,000), and Jones (176.7 per 100,000). Counties with the lowest rates included Currituck (35.0 per 100,000), Onslow (52.5 per 100,000), and Pasquotank (55.0 per 100,000).</a:t>
            </a:r>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13</a:t>
            </a:fld>
            <a:endParaRPr lang="en-US" dirty="0"/>
          </a:p>
        </p:txBody>
      </p:sp>
    </p:spTree>
    <p:extLst>
      <p:ext uri="{BB962C8B-B14F-4D97-AF65-F5344CB8AC3E}">
        <p14:creationId xmlns:p14="http://schemas.microsoft.com/office/powerpoint/2010/main" val="25625284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1C2D52-8219-DE6D-9285-749510056E9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2D0FF3C-673A-9651-6A5D-759ECD2F859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85B3761-C502-F232-C9DD-8412A4D788EE}"/>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number of injury-related emergency department visits in North Carolina has increased by 2% over the last 5 years (2019-2023). A decrease was observed until the pandemic in 2020. Since 2020, the number of injury-related ED visits has increased by 26%.</a:t>
            </a:r>
          </a:p>
        </p:txBody>
      </p:sp>
      <p:sp>
        <p:nvSpPr>
          <p:cNvPr id="4" name="Slide Number Placeholder 3">
            <a:extLst>
              <a:ext uri="{FF2B5EF4-FFF2-40B4-BE49-F238E27FC236}">
                <a16:creationId xmlns:a16="http://schemas.microsoft.com/office/drawing/2014/main" id="{E3927A0A-4610-8296-8106-696449C560BD}"/>
              </a:ext>
            </a:extLst>
          </p:cNvPr>
          <p:cNvSpPr>
            <a:spLocks noGrp="1"/>
          </p:cNvSpPr>
          <p:nvPr>
            <p:ph type="sldNum" sz="quarter" idx="5"/>
          </p:nvPr>
        </p:nvSpPr>
        <p:spPr/>
        <p:txBody>
          <a:bodyPr/>
          <a:lstStyle/>
          <a:p>
            <a:fld id="{DBCC7D24-0DC9-4E9C-89C0-35D79A09D337}" type="slidenum">
              <a:rPr lang="en-US" smtClean="0"/>
              <a:t>15</a:t>
            </a:fld>
            <a:endParaRPr lang="en-US" dirty="0"/>
          </a:p>
        </p:txBody>
      </p:sp>
    </p:spTree>
    <p:extLst>
      <p:ext uri="{BB962C8B-B14F-4D97-AF65-F5344CB8AC3E}">
        <p14:creationId xmlns:p14="http://schemas.microsoft.com/office/powerpoint/2010/main" val="9407692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2023, there were 936,765 injury-related ED visits in North Carolina. The leading cause of injury ED visit was unintentional falls (n=259,507) and unintentional motor vehicle traffic-related injury (n=121,930).  The high number of ED visits with no mechanism or intent determined (n=290,275) shows the need for better injury coding practices in emergency department settings.</a:t>
            </a:r>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16</a:t>
            </a:fld>
            <a:endParaRPr lang="en-US" dirty="0"/>
          </a:p>
        </p:txBody>
      </p:sp>
    </p:spTree>
    <p:extLst>
      <p:ext uri="{BB962C8B-B14F-4D97-AF65-F5344CB8AC3E}">
        <p14:creationId xmlns:p14="http://schemas.microsoft.com/office/powerpoint/2010/main" val="12024535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Over the past five years (2019-2023), the number of ED visits due to unintentional poisoning increased the most (48% increase).</a:t>
            </a:r>
          </a:p>
        </p:txBody>
      </p:sp>
      <p:sp>
        <p:nvSpPr>
          <p:cNvPr id="4" name="Slide Number Placeholder 3"/>
          <p:cNvSpPr>
            <a:spLocks noGrp="1"/>
          </p:cNvSpPr>
          <p:nvPr>
            <p:ph type="sldNum" sz="quarter" idx="5"/>
          </p:nvPr>
        </p:nvSpPr>
        <p:spPr/>
        <p:txBody>
          <a:bodyPr/>
          <a:lstStyle/>
          <a:p>
            <a:fld id="{DBCC7D24-0DC9-4E9C-89C0-35D79A09D337}" type="slidenum">
              <a:rPr lang="en-US" smtClean="0"/>
              <a:t>17</a:t>
            </a:fld>
            <a:endParaRPr lang="en-US" dirty="0"/>
          </a:p>
        </p:txBody>
      </p:sp>
    </p:spTree>
    <p:extLst>
      <p:ext uri="{BB962C8B-B14F-4D97-AF65-F5344CB8AC3E}">
        <p14:creationId xmlns:p14="http://schemas.microsoft.com/office/powerpoint/2010/main" val="26510659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rate of injury ED visits among North Carolinians from 2019 to 2023 was 1,916.7 per 100,000 residents. Counties with the highest rates included Anson (3,765.0 per 100,000), Richmond (3,387.4 per 100,000), and Chowan (3,263.2 per 100,000). Counties with the lowest rates included Clay (875.5 per 100,000), Currituck (883.0 per 100,000), and Chatham (1,064.1 per 100,000).</a:t>
            </a:r>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18</a:t>
            </a:fld>
            <a:endParaRPr lang="en-US" dirty="0"/>
          </a:p>
        </p:txBody>
      </p:sp>
    </p:spTree>
    <p:extLst>
      <p:ext uri="{BB962C8B-B14F-4D97-AF65-F5344CB8AC3E}">
        <p14:creationId xmlns:p14="http://schemas.microsoft.com/office/powerpoint/2010/main" val="2895415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more detailed technical notes on any of the data shared in this slide set, please contact us at </a:t>
            </a:r>
            <a:r>
              <a:rPr lang="en-US" u="sng" dirty="0"/>
              <a:t>InjuryData@dhhs.nc.gov</a:t>
            </a:r>
            <a:r>
              <a:rPr lang="en-US" dirty="0"/>
              <a:t>.</a:t>
            </a:r>
          </a:p>
        </p:txBody>
      </p:sp>
      <p:sp>
        <p:nvSpPr>
          <p:cNvPr id="4" name="Slide Number Placeholder 3"/>
          <p:cNvSpPr>
            <a:spLocks noGrp="1"/>
          </p:cNvSpPr>
          <p:nvPr>
            <p:ph type="sldNum" sz="quarter" idx="5"/>
          </p:nvPr>
        </p:nvSpPr>
        <p:spPr/>
        <p:txBody>
          <a:bodyPr/>
          <a:lstStyle/>
          <a:p>
            <a:fld id="{DBCC7D24-0DC9-4E9C-89C0-35D79A09D337}" type="slidenum">
              <a:rPr lang="en-US" smtClean="0"/>
              <a:t>2</a:t>
            </a:fld>
            <a:endParaRPr lang="en-US" dirty="0"/>
          </a:p>
        </p:txBody>
      </p:sp>
    </p:spTree>
    <p:extLst>
      <p:ext uri="{BB962C8B-B14F-4D97-AF65-F5344CB8AC3E}">
        <p14:creationId xmlns:p14="http://schemas.microsoft.com/office/powerpoint/2010/main" val="148707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2023 there were 11,705 deaths, 53,616 hospitalizations, and 939,765 emergency department visits associated with injuries in North Carolina. However, this is just the tip of the iceberg and the total burden of injury in North Carolina is unknown.  </a:t>
            </a:r>
          </a:p>
        </p:txBody>
      </p:sp>
      <p:sp>
        <p:nvSpPr>
          <p:cNvPr id="4" name="Slide Number Placeholder 3"/>
          <p:cNvSpPr>
            <a:spLocks noGrp="1"/>
          </p:cNvSpPr>
          <p:nvPr>
            <p:ph type="sldNum" sz="quarter" idx="5"/>
          </p:nvPr>
        </p:nvSpPr>
        <p:spPr/>
        <p:txBody>
          <a:bodyPr/>
          <a:lstStyle/>
          <a:p>
            <a:fld id="{DBCC7D24-0DC9-4E9C-89C0-35D79A09D337}" type="slidenum">
              <a:rPr lang="en-US" smtClean="0"/>
              <a:t>3</a:t>
            </a:fld>
            <a:endParaRPr lang="en-US" dirty="0"/>
          </a:p>
        </p:txBody>
      </p:sp>
    </p:spTree>
    <p:extLst>
      <p:ext uri="{BB962C8B-B14F-4D97-AF65-F5344CB8AC3E}">
        <p14:creationId xmlns:p14="http://schemas.microsoft.com/office/powerpoint/2010/main" val="30504753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EF8831-0A6C-DDFD-F8CD-83F838AD984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0E3BF5A-1DC1-887C-72AC-3D1E8CA4F72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6A03FFF-44B2-ED18-8FC3-B032CA16326F}"/>
              </a:ext>
            </a:extLst>
          </p:cNvPr>
          <p:cNvSpPr>
            <a:spLocks noGrp="1"/>
          </p:cNvSpPr>
          <p:nvPr>
            <p:ph type="body" idx="1"/>
          </p:nvPr>
        </p:nvSpPr>
        <p:spPr/>
        <p:txBody>
          <a:bodyPr/>
          <a:lstStyle/>
          <a:p>
            <a:r>
              <a:rPr lang="en-US" dirty="0"/>
              <a:t>The number of injury deaths in North Carolina continues to rise, with a 38% increase since 2019.</a:t>
            </a:r>
          </a:p>
        </p:txBody>
      </p:sp>
      <p:sp>
        <p:nvSpPr>
          <p:cNvPr id="4" name="Slide Number Placeholder 3">
            <a:extLst>
              <a:ext uri="{FF2B5EF4-FFF2-40B4-BE49-F238E27FC236}">
                <a16:creationId xmlns:a16="http://schemas.microsoft.com/office/drawing/2014/main" id="{A522E86A-CF43-3F24-4988-411E4BD6159C}"/>
              </a:ext>
            </a:extLst>
          </p:cNvPr>
          <p:cNvSpPr>
            <a:spLocks noGrp="1"/>
          </p:cNvSpPr>
          <p:nvPr>
            <p:ph type="sldNum" sz="quarter" idx="5"/>
          </p:nvPr>
        </p:nvSpPr>
        <p:spPr/>
        <p:txBody>
          <a:bodyPr/>
          <a:lstStyle/>
          <a:p>
            <a:fld id="{DBCC7D24-0DC9-4E9C-89C0-35D79A09D337}" type="slidenum">
              <a:rPr lang="en-US" smtClean="0"/>
              <a:t>5</a:t>
            </a:fld>
            <a:endParaRPr lang="en-US" dirty="0"/>
          </a:p>
        </p:txBody>
      </p:sp>
    </p:spTree>
    <p:extLst>
      <p:ext uri="{BB962C8B-B14F-4D97-AF65-F5344CB8AC3E}">
        <p14:creationId xmlns:p14="http://schemas.microsoft.com/office/powerpoint/2010/main" val="2658775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2023, there were 11,705 injury deaths in North Carolina. The leading cause of injury death was unintentional poisoning (n=4,286), followed by unintentional falls (n=2,007) and unintentional motor vehicle traffic-related injury (n=1,757).</a:t>
            </a:r>
          </a:p>
        </p:txBody>
      </p:sp>
      <p:sp>
        <p:nvSpPr>
          <p:cNvPr id="4" name="Slide Number Placeholder 3"/>
          <p:cNvSpPr>
            <a:spLocks noGrp="1"/>
          </p:cNvSpPr>
          <p:nvPr>
            <p:ph type="sldNum" sz="quarter" idx="5"/>
          </p:nvPr>
        </p:nvSpPr>
        <p:spPr/>
        <p:txBody>
          <a:bodyPr/>
          <a:lstStyle/>
          <a:p>
            <a:fld id="{DBCC7D24-0DC9-4E9C-89C0-35D79A09D337}" type="slidenum">
              <a:rPr lang="en-US" smtClean="0"/>
              <a:t>6</a:t>
            </a:fld>
            <a:endParaRPr lang="en-US" dirty="0"/>
          </a:p>
        </p:txBody>
      </p:sp>
    </p:spTree>
    <p:extLst>
      <p:ext uri="{BB962C8B-B14F-4D97-AF65-F5344CB8AC3E}">
        <p14:creationId xmlns:p14="http://schemas.microsoft.com/office/powerpoint/2010/main" val="3499055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Over the past five years (2019-2023), the number of deaths due to unintentional poisonings increased the most (85% increase), followed by firearm assault (31% increase) and unintentional falls (30% increase). The 35% decrease in deaths for unspecified injuries notes a shift toward better injury coding practices.</a:t>
            </a:r>
          </a:p>
        </p:txBody>
      </p:sp>
      <p:sp>
        <p:nvSpPr>
          <p:cNvPr id="4" name="Slide Number Placeholder 3"/>
          <p:cNvSpPr>
            <a:spLocks noGrp="1"/>
          </p:cNvSpPr>
          <p:nvPr>
            <p:ph type="sldNum" sz="quarter" idx="5"/>
          </p:nvPr>
        </p:nvSpPr>
        <p:spPr/>
        <p:txBody>
          <a:bodyPr/>
          <a:lstStyle/>
          <a:p>
            <a:fld id="{DBCC7D24-0DC9-4E9C-89C0-35D79A09D337}" type="slidenum">
              <a:rPr lang="en-US" smtClean="0"/>
              <a:t>7</a:t>
            </a:fld>
            <a:endParaRPr lang="en-US" dirty="0"/>
          </a:p>
        </p:txBody>
      </p:sp>
    </p:spTree>
    <p:extLst>
      <p:ext uri="{BB962C8B-B14F-4D97-AF65-F5344CB8AC3E}">
        <p14:creationId xmlns:p14="http://schemas.microsoft.com/office/powerpoint/2010/main" val="234202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rate of injury deaths among North Carolinians from 2019 to 2023 was 23.1 per 100,000 residents. Counties with the highest rates included Robeson (48.7 per 100,000), Cherokee (39.7 per 100,000), and Bladen (38.5 per 100,000). Counties with the lowest rates included Watauga (10.9 per 100,000), Orange (12.5 per 100,000), and Wake (13.1 per 100,000).</a:t>
            </a:r>
          </a:p>
        </p:txBody>
      </p:sp>
      <p:sp>
        <p:nvSpPr>
          <p:cNvPr id="4" name="Slide Number Placeholder 3"/>
          <p:cNvSpPr>
            <a:spLocks noGrp="1"/>
          </p:cNvSpPr>
          <p:nvPr>
            <p:ph type="sldNum" sz="quarter" idx="5"/>
          </p:nvPr>
        </p:nvSpPr>
        <p:spPr/>
        <p:txBody>
          <a:bodyPr/>
          <a:lstStyle/>
          <a:p>
            <a:fld id="{DBCC7D24-0DC9-4E9C-89C0-35D79A09D337}" type="slidenum">
              <a:rPr lang="en-US" smtClean="0"/>
              <a:t>8</a:t>
            </a:fld>
            <a:endParaRPr lang="en-US" dirty="0"/>
          </a:p>
        </p:txBody>
      </p:sp>
    </p:spTree>
    <p:extLst>
      <p:ext uri="{BB962C8B-B14F-4D97-AF65-F5344CB8AC3E}">
        <p14:creationId xmlns:p14="http://schemas.microsoft.com/office/powerpoint/2010/main" val="2594146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9</a:t>
            </a:fld>
            <a:endParaRPr lang="en-US" dirty="0"/>
          </a:p>
        </p:txBody>
      </p:sp>
    </p:spTree>
    <p:extLst>
      <p:ext uri="{BB962C8B-B14F-4D97-AF65-F5344CB8AC3E}">
        <p14:creationId xmlns:p14="http://schemas.microsoft.com/office/powerpoint/2010/main" val="33719361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2023, the number of injury-related hospitalizations in North Carolina increased by 7% since 2019.</a:t>
            </a:r>
          </a:p>
        </p:txBody>
      </p:sp>
      <p:sp>
        <p:nvSpPr>
          <p:cNvPr id="4" name="Slide Number Placeholder 3"/>
          <p:cNvSpPr>
            <a:spLocks noGrp="1"/>
          </p:cNvSpPr>
          <p:nvPr>
            <p:ph type="sldNum" sz="quarter" idx="5"/>
          </p:nvPr>
        </p:nvSpPr>
        <p:spPr/>
        <p:txBody>
          <a:bodyPr/>
          <a:lstStyle/>
          <a:p>
            <a:fld id="{DBCC7D24-0DC9-4E9C-89C0-35D79A09D337}" type="slidenum">
              <a:rPr lang="en-US" smtClean="0"/>
              <a:t>10</a:t>
            </a:fld>
            <a:endParaRPr lang="en-US" dirty="0"/>
          </a:p>
        </p:txBody>
      </p:sp>
    </p:spTree>
    <p:extLst>
      <p:ext uri="{BB962C8B-B14F-4D97-AF65-F5344CB8AC3E}">
        <p14:creationId xmlns:p14="http://schemas.microsoft.com/office/powerpoint/2010/main" val="21431676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15CBE63-B4CC-ED46-B111-3AC6924C3A1B}"/>
              </a:ext>
            </a:extLst>
          </p:cNvPr>
          <p:cNvGrpSpPr/>
          <p:nvPr userDrawn="1"/>
        </p:nvGrpSpPr>
        <p:grpSpPr>
          <a:xfrm flipV="1">
            <a:off x="-1" y="0"/>
            <a:ext cx="1881156" cy="6858000"/>
            <a:chOff x="6734366" y="0"/>
            <a:chExt cx="1881156" cy="6858000"/>
          </a:xfrm>
        </p:grpSpPr>
        <p:pic>
          <p:nvPicPr>
            <p:cNvPr id="11" name="Picture 10">
              <a:extLst>
                <a:ext uri="{FF2B5EF4-FFF2-40B4-BE49-F238E27FC236}">
                  <a16:creationId xmlns:a16="http://schemas.microsoft.com/office/drawing/2014/main" id="{29453380-305C-084E-84AA-89398B79CA06}"/>
                </a:ext>
              </a:extLst>
            </p:cNvPr>
            <p:cNvPicPr>
              <a:picLocks noChangeAspect="1"/>
            </p:cNvPicPr>
            <p:nvPr userDrawn="1"/>
          </p:nvPicPr>
          <p:blipFill>
            <a:blip r:embed="rId2"/>
            <a:stretch>
              <a:fillRect/>
            </a:stretch>
          </p:blipFill>
          <p:spPr>
            <a:xfrm>
              <a:off x="7392203" y="0"/>
              <a:ext cx="1223319" cy="6858000"/>
            </a:xfrm>
            <a:prstGeom prst="rect">
              <a:avLst/>
            </a:prstGeom>
          </p:spPr>
        </p:pic>
        <p:pic>
          <p:nvPicPr>
            <p:cNvPr id="14" name="Picture 13">
              <a:extLst>
                <a:ext uri="{FF2B5EF4-FFF2-40B4-BE49-F238E27FC236}">
                  <a16:creationId xmlns:a16="http://schemas.microsoft.com/office/drawing/2014/main" id="{02EC5402-E111-7F4F-B797-62B1ADAA11EB}"/>
                </a:ext>
              </a:extLst>
            </p:cNvPr>
            <p:cNvPicPr>
              <a:picLocks noChangeAspect="1"/>
            </p:cNvPicPr>
            <p:nvPr userDrawn="1"/>
          </p:nvPicPr>
          <p:blipFill>
            <a:blip r:embed="rId3"/>
            <a:stretch>
              <a:fillRect/>
            </a:stretch>
          </p:blipFill>
          <p:spPr>
            <a:xfrm>
              <a:off x="6734366" y="0"/>
              <a:ext cx="1189765" cy="6858000"/>
            </a:xfrm>
            <a:prstGeom prst="rect">
              <a:avLst/>
            </a:prstGeom>
          </p:spPr>
        </p:pic>
      </p:grpSp>
      <p:sp>
        <p:nvSpPr>
          <p:cNvPr id="15" name="Text Placeholder 13"/>
          <p:cNvSpPr>
            <a:spLocks noGrp="1"/>
          </p:cNvSpPr>
          <p:nvPr userDrawn="1">
            <p:ph type="body" sz="quarter" idx="10" hasCustomPrompt="1"/>
          </p:nvPr>
        </p:nvSpPr>
        <p:spPr>
          <a:xfrm>
            <a:off x="2768597" y="2051009"/>
            <a:ext cx="5774267" cy="2020824"/>
          </a:xfrm>
        </p:spPr>
        <p:txBody>
          <a:bodyPr anchor="ctr">
            <a:noAutofit/>
          </a:bodyPr>
          <a:lstStyle>
            <a:lvl1pPr marL="0" indent="0">
              <a:buNone/>
              <a:defRPr sz="2400" b="1" i="0" baseline="0">
                <a:solidFill>
                  <a:schemeClr val="accent3">
                    <a:lumMod val="75000"/>
                  </a:schemeClr>
                </a:solidFill>
                <a:latin typeface="Arial" panose="020B0604020202020204" pitchFamily="34" charset="0"/>
                <a:ea typeface="Arial" panose="020B0604020202020204" pitchFamily="34" charset="0"/>
                <a:cs typeface="Arial" panose="020B0604020202020204" pitchFamily="34" charset="0"/>
              </a:defRPr>
            </a:lvl1pPr>
            <a:lvl2pPr marL="257175" indent="0">
              <a:buNone/>
              <a:defRPr sz="2100">
                <a:latin typeface="Franklin Gothic Demi Cond" panose="020B0706030402020204" pitchFamily="34" charset="0"/>
              </a:defRPr>
            </a:lvl2pPr>
            <a:lvl3pPr marL="514350" indent="0">
              <a:buNone/>
              <a:defRPr sz="2100">
                <a:latin typeface="Franklin Gothic Demi Cond" panose="020B0706030402020204" pitchFamily="34" charset="0"/>
              </a:defRPr>
            </a:lvl3pPr>
            <a:lvl4pPr marL="771525" indent="0">
              <a:buNone/>
              <a:defRPr sz="2100">
                <a:latin typeface="Franklin Gothic Demi Cond" panose="020B0706030402020204" pitchFamily="34" charset="0"/>
              </a:defRPr>
            </a:lvl4pPr>
            <a:lvl5pPr marL="1028700" indent="0">
              <a:buNone/>
              <a:defRPr sz="21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userDrawn="1">
            <p:ph type="body" sz="quarter" idx="11" hasCustomPrompt="1"/>
          </p:nvPr>
        </p:nvSpPr>
        <p:spPr>
          <a:xfrm>
            <a:off x="2768597" y="4071833"/>
            <a:ext cx="5774267" cy="948752"/>
          </a:xfrm>
        </p:spPr>
        <p:txBody>
          <a:bodyPr anchor="ctr">
            <a:noAutofit/>
          </a:bodyPr>
          <a:lstStyle>
            <a:lvl1pPr marL="0" indent="0">
              <a:lnSpc>
                <a:spcPct val="100000"/>
              </a:lnSpc>
              <a:spcBef>
                <a:spcPts val="0"/>
              </a:spcBef>
              <a:buNone/>
              <a:defRPr sz="1800" b="1" i="0" baseline="0">
                <a:solidFill>
                  <a:schemeClr val="accent3">
                    <a:lumMod val="75000"/>
                  </a:schemeClr>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userDrawn="1">
            <p:ph type="body" sz="quarter" idx="12" hasCustomPrompt="1"/>
          </p:nvPr>
        </p:nvSpPr>
        <p:spPr>
          <a:xfrm>
            <a:off x="2768597" y="5020585"/>
            <a:ext cx="5774267" cy="488226"/>
          </a:xfrm>
        </p:spPr>
        <p:txBody>
          <a:bodyPr anchor="ctr">
            <a:noAutofit/>
          </a:bodyPr>
          <a:lstStyle>
            <a:lvl1pPr marL="0" indent="0">
              <a:buNone/>
              <a:defRPr sz="1500" b="1" i="0" baseline="0">
                <a:solidFill>
                  <a:schemeClr val="accent3">
                    <a:lumMod val="75000"/>
                  </a:schemeClr>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4" name="TextBox 3"/>
          <p:cNvSpPr txBox="1"/>
          <p:nvPr userDrawn="1"/>
        </p:nvSpPr>
        <p:spPr>
          <a:xfrm>
            <a:off x="2768597" y="1404678"/>
            <a:ext cx="5837764" cy="300082"/>
          </a:xfrm>
          <a:prstGeom prst="rect">
            <a:avLst/>
          </a:prstGeom>
          <a:noFill/>
        </p:spPr>
        <p:txBody>
          <a:bodyPr wrap="square" rtlCol="0">
            <a:spAutoFit/>
          </a:bodyPr>
          <a:lstStyle/>
          <a:p>
            <a:pPr lvl="0"/>
            <a:r>
              <a:rPr lang="en-US" sz="1350" b="0" i="0" dirty="0">
                <a:solidFill>
                  <a:schemeClr val="accent3">
                    <a:lumMod val="75000"/>
                  </a:schemeClr>
                </a:solidFill>
                <a:latin typeface="Arial" panose="020B0604020202020204" pitchFamily="34" charset="0"/>
                <a:ea typeface="Gotham Book" charset="0"/>
                <a:cs typeface="Arial" panose="020B0604020202020204" pitchFamily="34" charset="0"/>
              </a:rPr>
              <a:t>NC DEPARTMENT OF HEALTH AND HUMAN SERVICES</a:t>
            </a:r>
          </a:p>
        </p:txBody>
      </p:sp>
      <p:pic>
        <p:nvPicPr>
          <p:cNvPr id="2" name="Picture 1">
            <a:extLst>
              <a:ext uri="{FF2B5EF4-FFF2-40B4-BE49-F238E27FC236}">
                <a16:creationId xmlns:a16="http://schemas.microsoft.com/office/drawing/2014/main" id="{1047EF5E-9C37-0F66-ADEC-8485DCD764D2}"/>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584684" y="483504"/>
            <a:ext cx="1901552" cy="1842348"/>
          </a:xfrm>
          <a:prstGeom prst="rect">
            <a:avLst/>
          </a:prstGeom>
        </p:spPr>
      </p:pic>
    </p:spTree>
    <p:extLst>
      <p:ext uri="{BB962C8B-B14F-4D97-AF65-F5344CB8AC3E}">
        <p14:creationId xmlns:p14="http://schemas.microsoft.com/office/powerpoint/2010/main" val="3329222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7_Bullet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D8452E2-608E-7385-0B1A-59C76320C329}"/>
              </a:ext>
            </a:extLst>
          </p:cNvPr>
          <p:cNvPicPr>
            <a:picLocks noChangeAspect="1"/>
          </p:cNvPicPr>
          <p:nvPr userDrawn="1"/>
        </p:nvPicPr>
        <p:blipFill rotWithShape="1">
          <a:blip r:embed="rId2"/>
          <a:srcRect l="13568"/>
          <a:stretch/>
        </p:blipFill>
        <p:spPr>
          <a:xfrm flipH="1">
            <a:off x="5543241" y="0"/>
            <a:ext cx="1223320" cy="6858000"/>
          </a:xfrm>
          <a:prstGeom prst="rect">
            <a:avLst/>
          </a:prstGeom>
        </p:spPr>
      </p:pic>
      <p:pic>
        <p:nvPicPr>
          <p:cNvPr id="2" name="Picture 1">
            <a:extLst>
              <a:ext uri="{FF2B5EF4-FFF2-40B4-BE49-F238E27FC236}">
                <a16:creationId xmlns:a16="http://schemas.microsoft.com/office/drawing/2014/main" id="{78A86B39-3865-57BE-64FB-863D06D6C1ED}"/>
              </a:ext>
            </a:extLst>
          </p:cNvPr>
          <p:cNvPicPr>
            <a:picLocks noChangeAspect="1"/>
          </p:cNvPicPr>
          <p:nvPr userDrawn="1"/>
        </p:nvPicPr>
        <p:blipFill rotWithShape="1">
          <a:blip r:embed="rId2"/>
          <a:srcRect l="13568" r="51867"/>
          <a:stretch/>
        </p:blipFill>
        <p:spPr>
          <a:xfrm>
            <a:off x="6625281" y="0"/>
            <a:ext cx="2518720" cy="6858000"/>
          </a:xfrm>
          <a:prstGeom prst="rect">
            <a:avLst/>
          </a:prstGeom>
        </p:spPr>
      </p:pic>
      <p:sp>
        <p:nvSpPr>
          <p:cNvPr id="4" name="Text Placeholder 3"/>
          <p:cNvSpPr>
            <a:spLocks noGrp="1"/>
          </p:cNvSpPr>
          <p:nvPr>
            <p:ph type="body" sz="quarter" idx="10" hasCustomPrompt="1"/>
          </p:nvPr>
        </p:nvSpPr>
        <p:spPr>
          <a:xfrm>
            <a:off x="6269272" y="1097280"/>
            <a:ext cx="2707088" cy="4937760"/>
          </a:xfrm>
        </p:spPr>
        <p:txBody>
          <a:bodyPr>
            <a:noAutofit/>
          </a:bodyPr>
          <a:lstStyle>
            <a:lvl1pPr marL="171450" indent="-171450">
              <a:lnSpc>
                <a:spcPct val="100000"/>
              </a:lnSpc>
              <a:spcBef>
                <a:spcPts val="900"/>
              </a:spcBef>
              <a:defRPr sz="2100" b="1" i="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chemeClr val="bg1"/>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chemeClr val="bg1"/>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6269274" y="6155643"/>
            <a:ext cx="2552329" cy="330200"/>
          </a:xfrm>
        </p:spPr>
        <p:txBody>
          <a:bodyPr anchor="b">
            <a:noAutofit/>
          </a:bodyPr>
          <a:lstStyle>
            <a:lvl1pPr marL="0" indent="0">
              <a:lnSpc>
                <a:spcPct val="100000"/>
              </a:lnSpc>
              <a:spcBef>
                <a:spcPts val="0"/>
              </a:spcBef>
              <a:buNone/>
              <a:defRPr sz="900" b="0" i="1"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3" name="Title 1"/>
          <p:cNvSpPr>
            <a:spLocks noGrp="1"/>
          </p:cNvSpPr>
          <p:nvPr>
            <p:ph type="title" hasCustomPrompt="1"/>
          </p:nvPr>
        </p:nvSpPr>
        <p:spPr>
          <a:xfrm>
            <a:off x="6269274" y="457200"/>
            <a:ext cx="2707088" cy="548640"/>
          </a:xfrm>
        </p:spPr>
        <p:txBody>
          <a:bodyPr anchor="t">
            <a:noAutofit/>
          </a:bodyPr>
          <a:lstStyle>
            <a:lvl1pPr algn="l">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Tree>
    <p:extLst>
      <p:ext uri="{BB962C8B-B14F-4D97-AF65-F5344CB8AC3E}">
        <p14:creationId xmlns:p14="http://schemas.microsoft.com/office/powerpoint/2010/main" val="3997390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Bullet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D8452E2-608E-7385-0B1A-59C76320C329}"/>
              </a:ext>
            </a:extLst>
          </p:cNvPr>
          <p:cNvPicPr>
            <a:picLocks noChangeAspect="1"/>
          </p:cNvPicPr>
          <p:nvPr userDrawn="1"/>
        </p:nvPicPr>
        <p:blipFill rotWithShape="1">
          <a:blip r:embed="rId2"/>
          <a:srcRect l="13568"/>
          <a:stretch/>
        </p:blipFill>
        <p:spPr>
          <a:xfrm flipH="1">
            <a:off x="5543241" y="0"/>
            <a:ext cx="1223320" cy="6858000"/>
          </a:xfrm>
          <a:prstGeom prst="rect">
            <a:avLst/>
          </a:prstGeom>
        </p:spPr>
      </p:pic>
      <p:pic>
        <p:nvPicPr>
          <p:cNvPr id="2" name="Picture 1">
            <a:extLst>
              <a:ext uri="{FF2B5EF4-FFF2-40B4-BE49-F238E27FC236}">
                <a16:creationId xmlns:a16="http://schemas.microsoft.com/office/drawing/2014/main" id="{78A86B39-3865-57BE-64FB-863D06D6C1ED}"/>
              </a:ext>
            </a:extLst>
          </p:cNvPr>
          <p:cNvPicPr>
            <a:picLocks noChangeAspect="1"/>
          </p:cNvPicPr>
          <p:nvPr userDrawn="1"/>
        </p:nvPicPr>
        <p:blipFill rotWithShape="1">
          <a:blip r:embed="rId2"/>
          <a:srcRect l="13568" r="51867"/>
          <a:stretch/>
        </p:blipFill>
        <p:spPr>
          <a:xfrm>
            <a:off x="6625281" y="0"/>
            <a:ext cx="2518720" cy="6858000"/>
          </a:xfrm>
          <a:prstGeom prst="rect">
            <a:avLst/>
          </a:prstGeom>
        </p:spPr>
      </p:pic>
      <p:sp>
        <p:nvSpPr>
          <p:cNvPr id="4" name="Text Placeholder 3"/>
          <p:cNvSpPr>
            <a:spLocks noGrp="1"/>
          </p:cNvSpPr>
          <p:nvPr>
            <p:ph type="body" sz="quarter" idx="10" hasCustomPrompt="1"/>
          </p:nvPr>
        </p:nvSpPr>
        <p:spPr>
          <a:xfrm>
            <a:off x="6269272" y="1097280"/>
            <a:ext cx="2707088" cy="4937760"/>
          </a:xfrm>
        </p:spPr>
        <p:txBody>
          <a:bodyPr>
            <a:noAutofit/>
          </a:bodyPr>
          <a:lstStyle>
            <a:lvl1pPr marL="171450" indent="-171450">
              <a:lnSpc>
                <a:spcPct val="100000"/>
              </a:lnSpc>
              <a:spcBef>
                <a:spcPts val="900"/>
              </a:spcBef>
              <a:defRPr sz="2100" b="1" i="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chemeClr val="bg1"/>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chemeClr val="bg1"/>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6269274" y="6155643"/>
            <a:ext cx="2552329" cy="330200"/>
          </a:xfrm>
        </p:spPr>
        <p:txBody>
          <a:bodyPr anchor="b">
            <a:noAutofit/>
          </a:bodyPr>
          <a:lstStyle>
            <a:lvl1pPr marL="0" indent="0">
              <a:lnSpc>
                <a:spcPct val="100000"/>
              </a:lnSpc>
              <a:spcBef>
                <a:spcPts val="0"/>
              </a:spcBef>
              <a:buNone/>
              <a:defRPr sz="900" b="0" i="1"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3" name="Title 1"/>
          <p:cNvSpPr>
            <a:spLocks noGrp="1"/>
          </p:cNvSpPr>
          <p:nvPr>
            <p:ph type="title" hasCustomPrompt="1"/>
          </p:nvPr>
        </p:nvSpPr>
        <p:spPr>
          <a:xfrm>
            <a:off x="6269274" y="457200"/>
            <a:ext cx="2707088" cy="548640"/>
          </a:xfrm>
        </p:spPr>
        <p:txBody>
          <a:bodyPr anchor="t">
            <a:noAutofit/>
          </a:bodyPr>
          <a:lstStyle>
            <a:lvl1pPr algn="l">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3" name="Text Placeholder 3">
            <a:extLst>
              <a:ext uri="{FF2B5EF4-FFF2-40B4-BE49-F238E27FC236}">
                <a16:creationId xmlns:a16="http://schemas.microsoft.com/office/drawing/2014/main" id="{A96B48B2-C16F-C55C-34B8-261CEA15F4FD}"/>
              </a:ext>
            </a:extLst>
          </p:cNvPr>
          <p:cNvSpPr>
            <a:spLocks noGrp="1"/>
          </p:cNvSpPr>
          <p:nvPr>
            <p:ph type="body" sz="quarter" idx="15" hasCustomPrompt="1"/>
          </p:nvPr>
        </p:nvSpPr>
        <p:spPr>
          <a:xfrm>
            <a:off x="318052" y="1097280"/>
            <a:ext cx="4998554" cy="4937760"/>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8" name="Text Placeholder 4">
            <a:extLst>
              <a:ext uri="{FF2B5EF4-FFF2-40B4-BE49-F238E27FC236}">
                <a16:creationId xmlns:a16="http://schemas.microsoft.com/office/drawing/2014/main" id="{79C6A26D-3130-6FD1-2A27-F20A76CA3C81}"/>
              </a:ext>
            </a:extLst>
          </p:cNvPr>
          <p:cNvSpPr>
            <a:spLocks noGrp="1"/>
          </p:cNvSpPr>
          <p:nvPr>
            <p:ph type="body" sz="quarter" idx="16" hasCustomPrompt="1"/>
          </p:nvPr>
        </p:nvSpPr>
        <p:spPr>
          <a:xfrm>
            <a:off x="318053" y="6155643"/>
            <a:ext cx="4998554"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0" name="Text Placeholder 9">
            <a:extLst>
              <a:ext uri="{FF2B5EF4-FFF2-40B4-BE49-F238E27FC236}">
                <a16:creationId xmlns:a16="http://schemas.microsoft.com/office/drawing/2014/main" id="{C69D8539-6F7B-2D19-4A84-341CCAED173C}"/>
              </a:ext>
            </a:extLst>
          </p:cNvPr>
          <p:cNvSpPr>
            <a:spLocks noGrp="1"/>
          </p:cNvSpPr>
          <p:nvPr>
            <p:ph type="body" sz="quarter" idx="17" hasCustomPrompt="1"/>
          </p:nvPr>
        </p:nvSpPr>
        <p:spPr>
          <a:xfrm>
            <a:off x="295525" y="371475"/>
            <a:ext cx="4999038" cy="635000"/>
          </a:xfrm>
        </p:spPr>
        <p:txBody>
          <a:bodyPr/>
          <a:lstStyle>
            <a:lvl1pPr marL="0" indent="0">
              <a:buNone/>
              <a:defRPr sz="2400">
                <a:solidFill>
                  <a:srgbClr val="5C93D5"/>
                </a:solidFill>
              </a:defRPr>
            </a:lvl1pPr>
          </a:lstStyle>
          <a:p>
            <a:r>
              <a:rPr lang="en-US" sz="2000" dirty="0"/>
              <a:t>Click to add text</a:t>
            </a:r>
          </a:p>
        </p:txBody>
      </p:sp>
    </p:spTree>
    <p:extLst>
      <p:ext uri="{BB962C8B-B14F-4D97-AF65-F5344CB8AC3E}">
        <p14:creationId xmlns:p14="http://schemas.microsoft.com/office/powerpoint/2010/main" val="38227953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s &amp; Table Chart Image">
    <p:spTree>
      <p:nvGrpSpPr>
        <p:cNvPr id="1" name=""/>
        <p:cNvGrpSpPr/>
        <p:nvPr/>
      </p:nvGrpSpPr>
      <p:grpSpPr>
        <a:xfrm>
          <a:off x="0" y="0"/>
          <a:ext cx="0" cy="0"/>
          <a:chOff x="0" y="0"/>
          <a:chExt cx="0" cy="0"/>
        </a:xfrm>
      </p:grpSpPr>
      <p:sp>
        <p:nvSpPr>
          <p:cNvPr id="12" name="Content Placeholder 11"/>
          <p:cNvSpPr>
            <a:spLocks noGrp="1"/>
          </p:cNvSpPr>
          <p:nvPr>
            <p:ph sz="quarter" idx="14" hasCustomPrompt="1"/>
          </p:nvPr>
        </p:nvSpPr>
        <p:spPr>
          <a:xfrm>
            <a:off x="1308100" y="2514601"/>
            <a:ext cx="7564439" cy="3529013"/>
          </a:xfrm>
        </p:spPr>
        <p:txBody>
          <a:bodyPr>
            <a:noAutofit/>
          </a:bodyPr>
          <a:lstStyle>
            <a:lvl1pPr marL="0" indent="0" algn="ctr">
              <a:buNone/>
              <a:defRPr sz="1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sp>
        <p:nvSpPr>
          <p:cNvPr id="13" name="Text Placeholder 3">
            <a:extLst>
              <a:ext uri="{FF2B5EF4-FFF2-40B4-BE49-F238E27FC236}">
                <a16:creationId xmlns:a16="http://schemas.microsoft.com/office/drawing/2014/main" id="{C05951D5-A53B-F748-B53B-411B88B37096}"/>
              </a:ext>
            </a:extLst>
          </p:cNvPr>
          <p:cNvSpPr>
            <a:spLocks noGrp="1"/>
          </p:cNvSpPr>
          <p:nvPr>
            <p:ph type="body" sz="quarter" idx="10" hasCustomPrompt="1"/>
          </p:nvPr>
        </p:nvSpPr>
        <p:spPr>
          <a:xfrm>
            <a:off x="1327868" y="1097282"/>
            <a:ext cx="7537836" cy="1288733"/>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14" name="Text Placeholder 4">
            <a:extLst>
              <a:ext uri="{FF2B5EF4-FFF2-40B4-BE49-F238E27FC236}">
                <a16:creationId xmlns:a16="http://schemas.microsoft.com/office/drawing/2014/main" id="{5ED21797-25F7-3A44-9079-81482EE9D03A}"/>
              </a:ext>
            </a:extLst>
          </p:cNvPr>
          <p:cNvSpPr>
            <a:spLocks noGrp="1"/>
          </p:cNvSpPr>
          <p:nvPr>
            <p:ph type="body" sz="quarter" idx="11" hasCustomPrompt="1"/>
          </p:nvPr>
        </p:nvSpPr>
        <p:spPr>
          <a:xfrm>
            <a:off x="1327869" y="6155643"/>
            <a:ext cx="7106911"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5" name="Slide Number Placeholder 21">
            <a:extLst>
              <a:ext uri="{FF2B5EF4-FFF2-40B4-BE49-F238E27FC236}">
                <a16:creationId xmlns:a16="http://schemas.microsoft.com/office/drawing/2014/main" id="{2C7BA782-DC5C-CB45-B48B-350EECAB45C2}"/>
              </a:ext>
            </a:extLst>
          </p:cNvPr>
          <p:cNvSpPr>
            <a:spLocks noGrp="1"/>
          </p:cNvSpPr>
          <p:nvPr>
            <p:ph type="sldNum" sz="quarter" idx="15"/>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16" name="Title 1">
            <a:extLst>
              <a:ext uri="{FF2B5EF4-FFF2-40B4-BE49-F238E27FC236}">
                <a16:creationId xmlns:a16="http://schemas.microsoft.com/office/drawing/2014/main" id="{A8E406F2-C7C6-C748-8AF1-66707FF8A084}"/>
              </a:ext>
            </a:extLst>
          </p:cNvPr>
          <p:cNvSpPr>
            <a:spLocks noGrp="1"/>
          </p:cNvSpPr>
          <p:nvPr>
            <p:ph type="title" hasCustomPrompt="1"/>
          </p:nvPr>
        </p:nvSpPr>
        <p:spPr>
          <a:xfrm>
            <a:off x="1327869" y="457200"/>
            <a:ext cx="7537836"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9" name="Picture 8">
            <a:extLst>
              <a:ext uri="{FF2B5EF4-FFF2-40B4-BE49-F238E27FC236}">
                <a16:creationId xmlns:a16="http://schemas.microsoft.com/office/drawing/2014/main" id="{17936F9F-3E18-8941-88E7-313AB075F56F}"/>
              </a:ext>
            </a:extLst>
          </p:cNvPr>
          <p:cNvPicPr>
            <a:picLocks noChangeAspect="1"/>
          </p:cNvPicPr>
          <p:nvPr userDrawn="1"/>
        </p:nvPicPr>
        <p:blipFill rotWithShape="1">
          <a:blip r:embed="rId2"/>
          <a:srcRect l="13568"/>
          <a:stretch/>
        </p:blipFill>
        <p:spPr>
          <a:xfrm>
            <a:off x="0" y="0"/>
            <a:ext cx="1223320" cy="6858000"/>
          </a:xfrm>
          <a:prstGeom prst="rect">
            <a:avLst/>
          </a:prstGeom>
        </p:spPr>
      </p:pic>
    </p:spTree>
    <p:extLst>
      <p:ext uri="{BB962C8B-B14F-4D97-AF65-F5344CB8AC3E}">
        <p14:creationId xmlns:p14="http://schemas.microsoft.com/office/powerpoint/2010/main" val="7376277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Column Table Chart Image">
    <p:spTree>
      <p:nvGrpSpPr>
        <p:cNvPr id="1" name=""/>
        <p:cNvGrpSpPr/>
        <p:nvPr/>
      </p:nvGrpSpPr>
      <p:grpSpPr>
        <a:xfrm>
          <a:off x="0" y="0"/>
          <a:ext cx="0" cy="0"/>
          <a:chOff x="0" y="0"/>
          <a:chExt cx="0" cy="0"/>
        </a:xfrm>
      </p:grpSpPr>
      <p:sp>
        <p:nvSpPr>
          <p:cNvPr id="12" name="Content Placeholder 11"/>
          <p:cNvSpPr>
            <a:spLocks noGrp="1"/>
          </p:cNvSpPr>
          <p:nvPr>
            <p:ph sz="quarter" idx="14" hasCustomPrompt="1"/>
          </p:nvPr>
        </p:nvSpPr>
        <p:spPr>
          <a:xfrm>
            <a:off x="622299" y="1900238"/>
            <a:ext cx="3840480" cy="4086226"/>
          </a:xfrm>
        </p:spPr>
        <p:txBody>
          <a:bodyPr>
            <a:noAutofit/>
          </a:bodyPr>
          <a:lstStyle>
            <a:lvl1pPr marL="0" indent="0" algn="ctr">
              <a:buNone/>
              <a:defRPr sz="15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900238"/>
            <a:ext cx="3840480" cy="4086226"/>
          </a:xfrm>
        </p:spPr>
        <p:txBody>
          <a:bodyPr>
            <a:noAutofit/>
          </a:bodyPr>
          <a:lstStyle>
            <a:lvl1pPr marL="0" indent="0" algn="ctr">
              <a:buNone/>
              <a:defRPr sz="15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8" name="Text Placeholder 4">
            <a:extLst>
              <a:ext uri="{FF2B5EF4-FFF2-40B4-BE49-F238E27FC236}">
                <a16:creationId xmlns:a16="http://schemas.microsoft.com/office/drawing/2014/main" id="{F0CFCE86-664D-A446-BE06-01C8C24E9E1B}"/>
              </a:ext>
            </a:extLst>
          </p:cNvPr>
          <p:cNvSpPr>
            <a:spLocks noGrp="1"/>
          </p:cNvSpPr>
          <p:nvPr>
            <p:ph type="body" sz="quarter" idx="11" hasCustomPrompt="1"/>
          </p:nvPr>
        </p:nvSpPr>
        <p:spPr>
          <a:xfrm>
            <a:off x="302150" y="6155643"/>
            <a:ext cx="8073990"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9" name="Slide Number Placeholder 21">
            <a:extLst>
              <a:ext uri="{FF2B5EF4-FFF2-40B4-BE49-F238E27FC236}">
                <a16:creationId xmlns:a16="http://schemas.microsoft.com/office/drawing/2014/main" id="{4D11D409-0A96-9B43-B5E9-8C9EBB3490D1}"/>
              </a:ext>
            </a:extLst>
          </p:cNvPr>
          <p:cNvSpPr>
            <a:spLocks noGrp="1"/>
          </p:cNvSpPr>
          <p:nvPr>
            <p:ph type="sldNum" sz="quarter" idx="16"/>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20" name="Title 1">
            <a:extLst>
              <a:ext uri="{FF2B5EF4-FFF2-40B4-BE49-F238E27FC236}">
                <a16:creationId xmlns:a16="http://schemas.microsoft.com/office/drawing/2014/main" id="{F17C0509-ABF8-A14C-9CCC-ACF4B252782C}"/>
              </a:ext>
            </a:extLst>
          </p:cNvPr>
          <p:cNvSpPr>
            <a:spLocks noGrp="1"/>
          </p:cNvSpPr>
          <p:nvPr>
            <p:ph type="title" hasCustomPrompt="1"/>
          </p:nvPr>
        </p:nvSpPr>
        <p:spPr>
          <a:xfrm>
            <a:off x="302150" y="1180769"/>
            <a:ext cx="8563554"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9" name="Picture 8">
            <a:extLst>
              <a:ext uri="{FF2B5EF4-FFF2-40B4-BE49-F238E27FC236}">
                <a16:creationId xmlns:a16="http://schemas.microsoft.com/office/drawing/2014/main" id="{3083D3DB-AB8F-794A-B493-317B10CC4DCB}"/>
              </a:ext>
            </a:extLst>
          </p:cNvPr>
          <p:cNvPicPr>
            <a:picLocks noChangeAspect="1"/>
          </p:cNvPicPr>
          <p:nvPr userDrawn="1"/>
        </p:nvPicPr>
        <p:blipFill rotWithShape="1">
          <a:blip r:embed="rId2"/>
          <a:srcRect t="26307"/>
          <a:stretch/>
        </p:blipFill>
        <p:spPr>
          <a:xfrm>
            <a:off x="0" y="0"/>
            <a:ext cx="9144000" cy="1119096"/>
          </a:xfrm>
          <a:prstGeom prst="rect">
            <a:avLst/>
          </a:prstGeom>
        </p:spPr>
      </p:pic>
    </p:spTree>
    <p:extLst>
      <p:ext uri="{BB962C8B-B14F-4D97-AF65-F5344CB8AC3E}">
        <p14:creationId xmlns:p14="http://schemas.microsoft.com/office/powerpoint/2010/main" val="1731955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3E8FB92-BB69-730C-9977-A0AD38F8B79F}"/>
              </a:ext>
            </a:extLst>
          </p:cNvPr>
          <p:cNvSpPr/>
          <p:nvPr userDrawn="1"/>
        </p:nvSpPr>
        <p:spPr>
          <a:xfrm>
            <a:off x="0" y="0"/>
            <a:ext cx="9144000" cy="6858000"/>
          </a:xfrm>
          <a:prstGeom prst="rect">
            <a:avLst/>
          </a:prstGeom>
          <a:solidFill>
            <a:srgbClr val="5C93D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13">
            <a:extLst>
              <a:ext uri="{FF2B5EF4-FFF2-40B4-BE49-F238E27FC236}">
                <a16:creationId xmlns:a16="http://schemas.microsoft.com/office/drawing/2014/main" id="{EC8477E5-DFD4-9071-E66E-13E2B16743A7}"/>
              </a:ext>
            </a:extLst>
          </p:cNvPr>
          <p:cNvSpPr>
            <a:spLocks noGrp="1"/>
          </p:cNvSpPr>
          <p:nvPr>
            <p:ph type="body" sz="quarter" idx="10"/>
          </p:nvPr>
        </p:nvSpPr>
        <p:spPr>
          <a:xfrm>
            <a:off x="0" y="457199"/>
            <a:ext cx="9144000" cy="5943602"/>
          </a:xfrm>
          <a:prstGeom prst="rect">
            <a:avLst/>
          </a:prstGeom>
        </p:spPr>
        <p:txBody>
          <a:bodyPr anchor="ctr">
            <a:noAutofit/>
          </a:bodyPr>
          <a:lstStyle>
            <a:lvl1pPr marL="0" indent="0" algn="ctr">
              <a:buNone/>
              <a:defRPr sz="88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a:t>Click to edit Master text styles</a:t>
            </a:r>
          </a:p>
        </p:txBody>
      </p:sp>
    </p:spTree>
    <p:extLst>
      <p:ext uri="{BB962C8B-B14F-4D97-AF65-F5344CB8AC3E}">
        <p14:creationId xmlns:p14="http://schemas.microsoft.com/office/powerpoint/2010/main" val="812340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 Black Seal">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5076C68-EF58-6343-9E56-5AD2020B2605}"/>
              </a:ext>
            </a:extLst>
          </p:cNvPr>
          <p:cNvGrpSpPr/>
          <p:nvPr userDrawn="1"/>
        </p:nvGrpSpPr>
        <p:grpSpPr>
          <a:xfrm flipV="1">
            <a:off x="1" y="0"/>
            <a:ext cx="8615522" cy="6858000"/>
            <a:chOff x="0" y="817927"/>
            <a:chExt cx="8615522" cy="6040073"/>
          </a:xfrm>
        </p:grpSpPr>
        <p:pic>
          <p:nvPicPr>
            <p:cNvPr id="11" name="Picture 10">
              <a:extLst>
                <a:ext uri="{FF2B5EF4-FFF2-40B4-BE49-F238E27FC236}">
                  <a16:creationId xmlns:a16="http://schemas.microsoft.com/office/drawing/2014/main" id="{89890F9C-A5DB-2646-9CEC-6E7CC4166302}"/>
                </a:ext>
              </a:extLst>
            </p:cNvPr>
            <p:cNvPicPr>
              <a:picLocks noChangeAspect="1"/>
            </p:cNvPicPr>
            <p:nvPr userDrawn="1"/>
          </p:nvPicPr>
          <p:blipFill>
            <a:blip r:embed="rId2"/>
            <a:stretch>
              <a:fillRect/>
            </a:stretch>
          </p:blipFill>
          <p:spPr>
            <a:xfrm>
              <a:off x="7392203" y="817927"/>
              <a:ext cx="1223319" cy="6040073"/>
            </a:xfrm>
            <a:prstGeom prst="rect">
              <a:avLst/>
            </a:prstGeom>
          </p:spPr>
        </p:pic>
        <p:pic>
          <p:nvPicPr>
            <p:cNvPr id="14" name="Picture 13">
              <a:extLst>
                <a:ext uri="{FF2B5EF4-FFF2-40B4-BE49-F238E27FC236}">
                  <a16:creationId xmlns:a16="http://schemas.microsoft.com/office/drawing/2014/main" id="{4366C9A7-ABE5-C347-93C3-1B296BA730AF}"/>
                </a:ext>
              </a:extLst>
            </p:cNvPr>
            <p:cNvPicPr>
              <a:picLocks noChangeAspect="1"/>
            </p:cNvPicPr>
            <p:nvPr userDrawn="1"/>
          </p:nvPicPr>
          <p:blipFill>
            <a:blip r:embed="rId3"/>
            <a:stretch>
              <a:fillRect/>
            </a:stretch>
          </p:blipFill>
          <p:spPr>
            <a:xfrm>
              <a:off x="0" y="817927"/>
              <a:ext cx="7924132" cy="6040073"/>
            </a:xfrm>
            <a:prstGeom prst="rect">
              <a:avLst/>
            </a:prstGeom>
          </p:spPr>
        </p:pic>
      </p:grpSp>
      <p:sp>
        <p:nvSpPr>
          <p:cNvPr id="15" name="Text Placeholder 13"/>
          <p:cNvSpPr>
            <a:spLocks noGrp="1"/>
          </p:cNvSpPr>
          <p:nvPr userDrawn="1">
            <p:ph type="body" sz="quarter" idx="10" hasCustomPrompt="1"/>
          </p:nvPr>
        </p:nvSpPr>
        <p:spPr>
          <a:xfrm>
            <a:off x="625472" y="1536659"/>
            <a:ext cx="5774267" cy="2020824"/>
          </a:xfrm>
        </p:spPr>
        <p:txBody>
          <a:bodyPr anchor="t">
            <a:noAutofit/>
          </a:bodyPr>
          <a:lstStyle>
            <a:lvl1pPr marL="0" indent="0">
              <a:buNone/>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vl2pPr marL="257175" indent="0">
              <a:buNone/>
              <a:defRPr sz="2100">
                <a:latin typeface="Franklin Gothic Demi Cond" panose="020B0706030402020204" pitchFamily="34" charset="0"/>
              </a:defRPr>
            </a:lvl2pPr>
            <a:lvl3pPr marL="514350" indent="0">
              <a:buNone/>
              <a:defRPr sz="2100">
                <a:latin typeface="Franklin Gothic Demi Cond" panose="020B0706030402020204" pitchFamily="34" charset="0"/>
              </a:defRPr>
            </a:lvl3pPr>
            <a:lvl4pPr marL="771525" indent="0">
              <a:buNone/>
              <a:defRPr sz="2100">
                <a:latin typeface="Franklin Gothic Demi Cond" panose="020B0706030402020204" pitchFamily="34" charset="0"/>
              </a:defRPr>
            </a:lvl4pPr>
            <a:lvl5pPr marL="1028700" indent="0">
              <a:buNone/>
              <a:defRPr sz="21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userDrawn="1">
            <p:ph type="body" sz="quarter" idx="11" hasCustomPrompt="1"/>
          </p:nvPr>
        </p:nvSpPr>
        <p:spPr>
          <a:xfrm>
            <a:off x="625472" y="4757633"/>
            <a:ext cx="5774267" cy="948752"/>
          </a:xfrm>
        </p:spPr>
        <p:txBody>
          <a:bodyPr anchor="ctr">
            <a:noAutofit/>
          </a:bodyPr>
          <a:lstStyle>
            <a:lvl1pPr marL="0" indent="0">
              <a:lnSpc>
                <a:spcPct val="100000"/>
              </a:lnSpc>
              <a:spcBef>
                <a:spcPts val="0"/>
              </a:spcBef>
              <a:buNone/>
              <a:defRPr sz="18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userDrawn="1">
            <p:ph type="body" sz="quarter" idx="12" hasCustomPrompt="1"/>
          </p:nvPr>
        </p:nvSpPr>
        <p:spPr>
          <a:xfrm>
            <a:off x="625472" y="5706385"/>
            <a:ext cx="5774267" cy="488226"/>
          </a:xfrm>
        </p:spPr>
        <p:txBody>
          <a:bodyPr anchor="ctr">
            <a:noAutofit/>
          </a:bodyPr>
          <a:lstStyle>
            <a:lvl1pPr marL="0" indent="0">
              <a:buNone/>
              <a:defRPr sz="15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pic>
        <p:nvPicPr>
          <p:cNvPr id="3" name="Picture 2">
            <a:extLst>
              <a:ext uri="{FF2B5EF4-FFF2-40B4-BE49-F238E27FC236}">
                <a16:creationId xmlns:a16="http://schemas.microsoft.com/office/drawing/2014/main" id="{08C9684D-0917-1728-3DB5-7439936B54AA}"/>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7110311" y="4822613"/>
            <a:ext cx="1901552" cy="1842348"/>
          </a:xfrm>
          <a:prstGeom prst="rect">
            <a:avLst/>
          </a:prstGeom>
        </p:spPr>
      </p:pic>
    </p:spTree>
    <p:extLst>
      <p:ext uri="{BB962C8B-B14F-4D97-AF65-F5344CB8AC3E}">
        <p14:creationId xmlns:p14="http://schemas.microsoft.com/office/powerpoint/2010/main" val="1080940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 Black Seal">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D415E447-67CB-38F0-7F39-21009ED2BF7B}"/>
              </a:ext>
            </a:extLst>
          </p:cNvPr>
          <p:cNvGrpSpPr/>
          <p:nvPr userDrawn="1"/>
        </p:nvGrpSpPr>
        <p:grpSpPr>
          <a:xfrm>
            <a:off x="1" y="0"/>
            <a:ext cx="8615522" cy="6858000"/>
            <a:chOff x="0" y="817927"/>
            <a:chExt cx="8615522" cy="6040073"/>
          </a:xfrm>
        </p:grpSpPr>
        <p:pic>
          <p:nvPicPr>
            <p:cNvPr id="11" name="Picture 10">
              <a:extLst>
                <a:ext uri="{FF2B5EF4-FFF2-40B4-BE49-F238E27FC236}">
                  <a16:creationId xmlns:a16="http://schemas.microsoft.com/office/drawing/2014/main" id="{F731FD75-6796-2534-1AB6-2922C3F0A7DE}"/>
                </a:ext>
              </a:extLst>
            </p:cNvPr>
            <p:cNvPicPr>
              <a:picLocks noChangeAspect="1"/>
            </p:cNvPicPr>
            <p:nvPr userDrawn="1"/>
          </p:nvPicPr>
          <p:blipFill>
            <a:blip r:embed="rId2"/>
            <a:stretch>
              <a:fillRect/>
            </a:stretch>
          </p:blipFill>
          <p:spPr>
            <a:xfrm>
              <a:off x="7392203" y="817927"/>
              <a:ext cx="1223319" cy="6040073"/>
            </a:xfrm>
            <a:prstGeom prst="rect">
              <a:avLst/>
            </a:prstGeom>
          </p:spPr>
        </p:pic>
        <p:pic>
          <p:nvPicPr>
            <p:cNvPr id="13" name="Picture 12">
              <a:extLst>
                <a:ext uri="{FF2B5EF4-FFF2-40B4-BE49-F238E27FC236}">
                  <a16:creationId xmlns:a16="http://schemas.microsoft.com/office/drawing/2014/main" id="{1845B209-2A84-9255-E14A-7DAE28C35D18}"/>
                </a:ext>
              </a:extLst>
            </p:cNvPr>
            <p:cNvPicPr>
              <a:picLocks noChangeAspect="1"/>
            </p:cNvPicPr>
            <p:nvPr userDrawn="1"/>
          </p:nvPicPr>
          <p:blipFill>
            <a:blip r:embed="rId3"/>
            <a:stretch>
              <a:fillRect/>
            </a:stretch>
          </p:blipFill>
          <p:spPr>
            <a:xfrm>
              <a:off x="0" y="817927"/>
              <a:ext cx="7924132" cy="6040073"/>
            </a:xfrm>
            <a:prstGeom prst="rect">
              <a:avLst/>
            </a:prstGeom>
          </p:spPr>
        </p:pic>
      </p:grpSp>
      <p:sp>
        <p:nvSpPr>
          <p:cNvPr id="15" name="Text Placeholder 13"/>
          <p:cNvSpPr>
            <a:spLocks noGrp="1"/>
          </p:cNvSpPr>
          <p:nvPr userDrawn="1">
            <p:ph type="body" sz="quarter" idx="10" hasCustomPrompt="1"/>
          </p:nvPr>
        </p:nvSpPr>
        <p:spPr>
          <a:xfrm>
            <a:off x="625472" y="1508084"/>
            <a:ext cx="5774267" cy="2020824"/>
          </a:xfrm>
        </p:spPr>
        <p:txBody>
          <a:bodyPr anchor="t">
            <a:noAutofit/>
          </a:bodyPr>
          <a:lstStyle>
            <a:lvl1pPr marL="0" indent="0">
              <a:buNone/>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vl2pPr marL="257175" indent="0">
              <a:buNone/>
              <a:defRPr sz="2100">
                <a:latin typeface="Franklin Gothic Demi Cond" panose="020B0706030402020204" pitchFamily="34" charset="0"/>
              </a:defRPr>
            </a:lvl2pPr>
            <a:lvl3pPr marL="514350" indent="0">
              <a:buNone/>
              <a:defRPr sz="2100">
                <a:latin typeface="Franklin Gothic Demi Cond" panose="020B0706030402020204" pitchFamily="34" charset="0"/>
              </a:defRPr>
            </a:lvl3pPr>
            <a:lvl4pPr marL="771525" indent="0">
              <a:buNone/>
              <a:defRPr sz="2100">
                <a:latin typeface="Franklin Gothic Demi Cond" panose="020B0706030402020204" pitchFamily="34" charset="0"/>
              </a:defRPr>
            </a:lvl4pPr>
            <a:lvl5pPr marL="1028700" indent="0">
              <a:buNone/>
              <a:defRPr sz="21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userDrawn="1">
            <p:ph type="body" sz="quarter" idx="11" hasCustomPrompt="1"/>
          </p:nvPr>
        </p:nvSpPr>
        <p:spPr>
          <a:xfrm>
            <a:off x="625472" y="4757633"/>
            <a:ext cx="5774267" cy="948752"/>
          </a:xfrm>
        </p:spPr>
        <p:txBody>
          <a:bodyPr anchor="ctr">
            <a:noAutofit/>
          </a:bodyPr>
          <a:lstStyle>
            <a:lvl1pPr marL="0" indent="0">
              <a:lnSpc>
                <a:spcPct val="100000"/>
              </a:lnSpc>
              <a:spcBef>
                <a:spcPts val="0"/>
              </a:spcBef>
              <a:buNone/>
              <a:defRPr sz="18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userDrawn="1">
            <p:ph type="body" sz="quarter" idx="12" hasCustomPrompt="1"/>
          </p:nvPr>
        </p:nvSpPr>
        <p:spPr>
          <a:xfrm>
            <a:off x="625472" y="5706385"/>
            <a:ext cx="5774267" cy="488226"/>
          </a:xfrm>
        </p:spPr>
        <p:txBody>
          <a:bodyPr anchor="ctr">
            <a:noAutofit/>
          </a:bodyPr>
          <a:lstStyle>
            <a:lvl1pPr marL="0" indent="0">
              <a:buNone/>
              <a:defRPr sz="15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4" name="TextBox 3"/>
          <p:cNvSpPr txBox="1"/>
          <p:nvPr userDrawn="1"/>
        </p:nvSpPr>
        <p:spPr>
          <a:xfrm>
            <a:off x="625472" y="490279"/>
            <a:ext cx="5837764" cy="300082"/>
          </a:xfrm>
          <a:prstGeom prst="rect">
            <a:avLst/>
          </a:prstGeom>
          <a:noFill/>
        </p:spPr>
        <p:txBody>
          <a:bodyPr wrap="square" rtlCol="0">
            <a:spAutoFit/>
          </a:bodyPr>
          <a:lstStyle/>
          <a:p>
            <a:pPr lvl="0"/>
            <a:r>
              <a:rPr lang="en-US" sz="1350" b="0" i="0" dirty="0">
                <a:solidFill>
                  <a:schemeClr val="bg1"/>
                </a:solidFill>
                <a:latin typeface="Arial" panose="020B0604020202020204" pitchFamily="34" charset="0"/>
                <a:ea typeface="Gotham Book" charset="0"/>
                <a:cs typeface="Arial" panose="020B0604020202020204" pitchFamily="34" charset="0"/>
              </a:rPr>
              <a:t>NC DEPARTMENT OOF HEALTH AND HUMAN SERVICES</a:t>
            </a:r>
          </a:p>
        </p:txBody>
      </p:sp>
      <p:pic>
        <p:nvPicPr>
          <p:cNvPr id="2" name="Picture 1">
            <a:extLst>
              <a:ext uri="{FF2B5EF4-FFF2-40B4-BE49-F238E27FC236}">
                <a16:creationId xmlns:a16="http://schemas.microsoft.com/office/drawing/2014/main" id="{0A312150-D23A-A682-527E-C0DD54FFDE58}"/>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7110311" y="4822613"/>
            <a:ext cx="1901552" cy="1842348"/>
          </a:xfrm>
          <a:prstGeom prst="rect">
            <a:avLst/>
          </a:prstGeom>
        </p:spPr>
      </p:pic>
    </p:spTree>
    <p:extLst>
      <p:ext uri="{BB962C8B-B14F-4D97-AF65-F5344CB8AC3E}">
        <p14:creationId xmlns:p14="http://schemas.microsoft.com/office/powerpoint/2010/main" val="540457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Bullet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02150" y="1913839"/>
            <a:ext cx="8563554" cy="4142629"/>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302150" y="6155643"/>
            <a:ext cx="8073990"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2" name="Slide Number Placeholder 21"/>
          <p:cNvSpPr>
            <a:spLocks noGrp="1"/>
          </p:cNvSpPr>
          <p:nvPr>
            <p:ph type="sldNum" sz="quarter" idx="14"/>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302150" y="1273757"/>
            <a:ext cx="8563554"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3" name="Picture 2">
            <a:extLst>
              <a:ext uri="{FF2B5EF4-FFF2-40B4-BE49-F238E27FC236}">
                <a16:creationId xmlns:a16="http://schemas.microsoft.com/office/drawing/2014/main" id="{6DF221BC-4C4B-F888-1C4B-FDB6CC66828D}"/>
              </a:ext>
            </a:extLst>
          </p:cNvPr>
          <p:cNvPicPr>
            <a:picLocks noChangeAspect="1"/>
          </p:cNvPicPr>
          <p:nvPr userDrawn="1"/>
        </p:nvPicPr>
        <p:blipFill rotWithShape="1">
          <a:blip r:embed="rId2"/>
          <a:srcRect t="26307"/>
          <a:stretch/>
        </p:blipFill>
        <p:spPr>
          <a:xfrm>
            <a:off x="0" y="0"/>
            <a:ext cx="9144000" cy="1119096"/>
          </a:xfrm>
          <a:prstGeom prst="rect">
            <a:avLst/>
          </a:prstGeom>
        </p:spPr>
      </p:pic>
      <p:sp>
        <p:nvSpPr>
          <p:cNvPr id="2" name="Text Placeholder 8">
            <a:extLst>
              <a:ext uri="{FF2B5EF4-FFF2-40B4-BE49-F238E27FC236}">
                <a16:creationId xmlns:a16="http://schemas.microsoft.com/office/drawing/2014/main" id="{6D73656B-546E-E967-DC0E-832F8FBAE55B}"/>
              </a:ext>
            </a:extLst>
          </p:cNvPr>
          <p:cNvSpPr txBox="1">
            <a:spLocks/>
          </p:cNvSpPr>
          <p:nvPr userDrawn="1"/>
        </p:nvSpPr>
        <p:spPr>
          <a:xfrm>
            <a:off x="274320" y="6583680"/>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of Public Health | Leading Causes of Injury, 2023 | March 2025</a:t>
            </a:r>
          </a:p>
        </p:txBody>
      </p:sp>
    </p:spTree>
    <p:extLst>
      <p:ext uri="{BB962C8B-B14F-4D97-AF65-F5344CB8AC3E}">
        <p14:creationId xmlns:p14="http://schemas.microsoft.com/office/powerpoint/2010/main" val="2555882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Bullet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1327868" y="1097280"/>
            <a:ext cx="7537836" cy="4937760"/>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1327869" y="6155643"/>
            <a:ext cx="7106911"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2" name="Slide Number Placeholder 21"/>
          <p:cNvSpPr>
            <a:spLocks noGrp="1"/>
          </p:cNvSpPr>
          <p:nvPr>
            <p:ph type="sldNum" sz="quarter" idx="14"/>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1327869" y="457200"/>
            <a:ext cx="7537836"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6" name="Picture 5">
            <a:extLst>
              <a:ext uri="{FF2B5EF4-FFF2-40B4-BE49-F238E27FC236}">
                <a16:creationId xmlns:a16="http://schemas.microsoft.com/office/drawing/2014/main" id="{6EF3BE3B-675C-6430-630F-9168279D8447}"/>
              </a:ext>
            </a:extLst>
          </p:cNvPr>
          <p:cNvPicPr>
            <a:picLocks noChangeAspect="1"/>
          </p:cNvPicPr>
          <p:nvPr userDrawn="1"/>
        </p:nvPicPr>
        <p:blipFill rotWithShape="1">
          <a:blip r:embed="rId2"/>
          <a:srcRect l="13568"/>
          <a:stretch/>
        </p:blipFill>
        <p:spPr>
          <a:xfrm>
            <a:off x="0" y="0"/>
            <a:ext cx="1223320" cy="6858000"/>
          </a:xfrm>
          <a:prstGeom prst="rect">
            <a:avLst/>
          </a:prstGeom>
        </p:spPr>
      </p:pic>
      <p:sp>
        <p:nvSpPr>
          <p:cNvPr id="7" name="Text Placeholder 8">
            <a:extLst>
              <a:ext uri="{FF2B5EF4-FFF2-40B4-BE49-F238E27FC236}">
                <a16:creationId xmlns:a16="http://schemas.microsoft.com/office/drawing/2014/main" id="{E7C36715-4F6C-9D18-1A22-D2ECEA9F02CD}"/>
              </a:ext>
            </a:extLst>
          </p:cNvPr>
          <p:cNvSpPr txBox="1">
            <a:spLocks/>
          </p:cNvSpPr>
          <p:nvPr userDrawn="1"/>
        </p:nvSpPr>
        <p:spPr>
          <a:xfrm>
            <a:off x="1188720" y="6583680"/>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of Public Health | Leading Causes of Injury, 2023 | March 2025</a:t>
            </a:r>
          </a:p>
        </p:txBody>
      </p:sp>
    </p:spTree>
    <p:extLst>
      <p:ext uri="{BB962C8B-B14F-4D97-AF65-F5344CB8AC3E}">
        <p14:creationId xmlns:p14="http://schemas.microsoft.com/office/powerpoint/2010/main" val="342266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4960917" y="1097280"/>
            <a:ext cx="3904787" cy="4937760"/>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4753223" y="6155643"/>
            <a:ext cx="3681557"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2" name="Slide Number Placeholder 21"/>
          <p:cNvSpPr>
            <a:spLocks noGrp="1"/>
          </p:cNvSpPr>
          <p:nvPr>
            <p:ph type="sldNum" sz="quarter" idx="14"/>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4960918" y="457200"/>
            <a:ext cx="3904787"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6" name="Picture 5">
            <a:extLst>
              <a:ext uri="{FF2B5EF4-FFF2-40B4-BE49-F238E27FC236}">
                <a16:creationId xmlns:a16="http://schemas.microsoft.com/office/drawing/2014/main" id="{6EF3BE3B-675C-6430-630F-9168279D8447}"/>
              </a:ext>
            </a:extLst>
          </p:cNvPr>
          <p:cNvPicPr>
            <a:picLocks noChangeAspect="1"/>
          </p:cNvPicPr>
          <p:nvPr userDrawn="1"/>
        </p:nvPicPr>
        <p:blipFill rotWithShape="1">
          <a:blip r:embed="rId2"/>
          <a:srcRect l="13568"/>
          <a:stretch/>
        </p:blipFill>
        <p:spPr>
          <a:xfrm>
            <a:off x="3464626" y="0"/>
            <a:ext cx="1223320" cy="6858000"/>
          </a:xfrm>
          <a:prstGeom prst="rect">
            <a:avLst/>
          </a:prstGeom>
        </p:spPr>
      </p:pic>
      <p:pic>
        <p:nvPicPr>
          <p:cNvPr id="2" name="Picture 1">
            <a:extLst>
              <a:ext uri="{FF2B5EF4-FFF2-40B4-BE49-F238E27FC236}">
                <a16:creationId xmlns:a16="http://schemas.microsoft.com/office/drawing/2014/main" id="{A8EFE423-D4C2-6B61-BA63-2EB1983062DB}"/>
              </a:ext>
            </a:extLst>
          </p:cNvPr>
          <p:cNvPicPr>
            <a:picLocks noChangeAspect="1"/>
          </p:cNvPicPr>
          <p:nvPr userDrawn="1"/>
        </p:nvPicPr>
        <p:blipFill rotWithShape="1">
          <a:blip r:embed="rId2"/>
          <a:srcRect l="13568" r="49989"/>
          <a:stretch/>
        </p:blipFill>
        <p:spPr>
          <a:xfrm rot="10800000">
            <a:off x="0" y="0"/>
            <a:ext cx="3464626" cy="6858000"/>
          </a:xfrm>
          <a:prstGeom prst="rect">
            <a:avLst/>
          </a:prstGeom>
        </p:spPr>
      </p:pic>
      <p:sp>
        <p:nvSpPr>
          <p:cNvPr id="3" name="Text Placeholder 3">
            <a:extLst>
              <a:ext uri="{FF2B5EF4-FFF2-40B4-BE49-F238E27FC236}">
                <a16:creationId xmlns:a16="http://schemas.microsoft.com/office/drawing/2014/main" id="{6C72F141-0BC1-B771-D9EC-0F58A0971F0A}"/>
              </a:ext>
            </a:extLst>
          </p:cNvPr>
          <p:cNvSpPr>
            <a:spLocks noGrp="1"/>
          </p:cNvSpPr>
          <p:nvPr>
            <p:ph type="body" sz="quarter" idx="15" hasCustomPrompt="1"/>
          </p:nvPr>
        </p:nvSpPr>
        <p:spPr>
          <a:xfrm>
            <a:off x="320634" y="1097280"/>
            <a:ext cx="3464628" cy="4937760"/>
          </a:xfrm>
        </p:spPr>
        <p:txBody>
          <a:bodyPr>
            <a:noAutofit/>
          </a:bodyPr>
          <a:lstStyle>
            <a:lvl1pPr marL="171450" indent="-171450">
              <a:lnSpc>
                <a:spcPct val="100000"/>
              </a:lnSpc>
              <a:spcBef>
                <a:spcPts val="900"/>
              </a:spcBef>
              <a:defRPr sz="2100" b="1" i="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chemeClr val="bg1"/>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chemeClr val="bg1"/>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10" name="Text Placeholder 9">
            <a:extLst>
              <a:ext uri="{FF2B5EF4-FFF2-40B4-BE49-F238E27FC236}">
                <a16:creationId xmlns:a16="http://schemas.microsoft.com/office/drawing/2014/main" id="{05B43131-B470-DCC0-7691-B817E8C45E71}"/>
              </a:ext>
            </a:extLst>
          </p:cNvPr>
          <p:cNvSpPr>
            <a:spLocks noGrp="1"/>
          </p:cNvSpPr>
          <p:nvPr>
            <p:ph type="body" sz="quarter" idx="16" hasCustomPrompt="1"/>
          </p:nvPr>
        </p:nvSpPr>
        <p:spPr>
          <a:xfrm>
            <a:off x="320675" y="457200"/>
            <a:ext cx="3463925" cy="549275"/>
          </a:xfrm>
        </p:spPr>
        <p:txBody>
          <a:bodyPr/>
          <a:lstStyle>
            <a:lvl1pPr marL="0" indent="0">
              <a:buNone/>
              <a:defRPr>
                <a:solidFill>
                  <a:schemeClr val="bg1"/>
                </a:solidFill>
              </a:defRPr>
            </a:lvl1pPr>
          </a:lstStyle>
          <a:p>
            <a:r>
              <a:rPr lang="en-US" sz="2000" dirty="0"/>
              <a:t>Click to add text</a:t>
            </a:r>
          </a:p>
        </p:txBody>
      </p:sp>
    </p:spTree>
    <p:extLst>
      <p:ext uri="{BB962C8B-B14F-4D97-AF65-F5344CB8AC3E}">
        <p14:creationId xmlns:p14="http://schemas.microsoft.com/office/powerpoint/2010/main" val="2704859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8_Bullets">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8EFE423-D4C2-6B61-BA63-2EB1983062DB}"/>
              </a:ext>
            </a:extLst>
          </p:cNvPr>
          <p:cNvPicPr>
            <a:picLocks noChangeAspect="1"/>
          </p:cNvPicPr>
          <p:nvPr userDrawn="1"/>
        </p:nvPicPr>
        <p:blipFill rotWithShape="1">
          <a:blip r:embed="rId2"/>
          <a:srcRect l="13568" r="49989"/>
          <a:stretch/>
        </p:blipFill>
        <p:spPr>
          <a:xfrm rot="10800000">
            <a:off x="-1" y="0"/>
            <a:ext cx="3152900" cy="6858000"/>
          </a:xfrm>
          <a:prstGeom prst="rect">
            <a:avLst/>
          </a:prstGeom>
        </p:spPr>
      </p:pic>
      <p:sp>
        <p:nvSpPr>
          <p:cNvPr id="4" name="Text Placeholder 3"/>
          <p:cNvSpPr>
            <a:spLocks noGrp="1"/>
          </p:cNvSpPr>
          <p:nvPr>
            <p:ph type="body" sz="quarter" idx="10" hasCustomPrompt="1"/>
          </p:nvPr>
        </p:nvSpPr>
        <p:spPr>
          <a:xfrm>
            <a:off x="320634" y="1097280"/>
            <a:ext cx="2413661" cy="4937760"/>
          </a:xfrm>
        </p:spPr>
        <p:txBody>
          <a:bodyPr>
            <a:noAutofit/>
          </a:bodyPr>
          <a:lstStyle>
            <a:lvl1pPr marL="171450" indent="-171450">
              <a:lnSpc>
                <a:spcPct val="100000"/>
              </a:lnSpc>
              <a:spcBef>
                <a:spcPts val="900"/>
              </a:spcBef>
              <a:defRPr sz="2100" b="1" i="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chemeClr val="bg1"/>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chemeClr val="bg1"/>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22" name="Slide Number Placeholder 21"/>
          <p:cNvSpPr>
            <a:spLocks noGrp="1"/>
          </p:cNvSpPr>
          <p:nvPr>
            <p:ph type="sldNum" sz="quarter" idx="14"/>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pic>
        <p:nvPicPr>
          <p:cNvPr id="6" name="Picture 5">
            <a:extLst>
              <a:ext uri="{FF2B5EF4-FFF2-40B4-BE49-F238E27FC236}">
                <a16:creationId xmlns:a16="http://schemas.microsoft.com/office/drawing/2014/main" id="{6EF3BE3B-675C-6430-630F-9168279D8447}"/>
              </a:ext>
            </a:extLst>
          </p:cNvPr>
          <p:cNvPicPr>
            <a:picLocks noChangeAspect="1"/>
          </p:cNvPicPr>
          <p:nvPr userDrawn="1"/>
        </p:nvPicPr>
        <p:blipFill rotWithShape="1">
          <a:blip r:embed="rId2"/>
          <a:srcRect l="13568"/>
          <a:stretch/>
        </p:blipFill>
        <p:spPr>
          <a:xfrm>
            <a:off x="2369128" y="0"/>
            <a:ext cx="1223320" cy="6858000"/>
          </a:xfrm>
          <a:prstGeom prst="rect">
            <a:avLst/>
          </a:prstGeom>
        </p:spPr>
      </p:pic>
      <p:sp>
        <p:nvSpPr>
          <p:cNvPr id="23" name="Title 1"/>
          <p:cNvSpPr>
            <a:spLocks noGrp="1"/>
          </p:cNvSpPr>
          <p:nvPr>
            <p:ph type="title" hasCustomPrompt="1"/>
          </p:nvPr>
        </p:nvSpPr>
        <p:spPr>
          <a:xfrm>
            <a:off x="320635" y="457200"/>
            <a:ext cx="2591789" cy="548640"/>
          </a:xfrm>
        </p:spPr>
        <p:txBody>
          <a:bodyPr anchor="t">
            <a:noAutofit/>
          </a:bodyPr>
          <a:lstStyle>
            <a:lvl1pPr algn="l">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3" name="Text Placeholder 3">
            <a:extLst>
              <a:ext uri="{FF2B5EF4-FFF2-40B4-BE49-F238E27FC236}">
                <a16:creationId xmlns:a16="http://schemas.microsoft.com/office/drawing/2014/main" id="{EB6DBAB4-676D-52D0-B288-5A4126010F42}"/>
              </a:ext>
            </a:extLst>
          </p:cNvPr>
          <p:cNvSpPr>
            <a:spLocks noGrp="1"/>
          </p:cNvSpPr>
          <p:nvPr>
            <p:ph type="body" sz="quarter" idx="15" hasCustomPrompt="1"/>
          </p:nvPr>
        </p:nvSpPr>
        <p:spPr>
          <a:xfrm>
            <a:off x="3867151" y="1097280"/>
            <a:ext cx="4998554" cy="4937760"/>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9" name="Text Placeholder 8">
            <a:extLst>
              <a:ext uri="{FF2B5EF4-FFF2-40B4-BE49-F238E27FC236}">
                <a16:creationId xmlns:a16="http://schemas.microsoft.com/office/drawing/2014/main" id="{09F63C85-42E5-E3EC-9C26-982E8B3D1BE1}"/>
              </a:ext>
            </a:extLst>
          </p:cNvPr>
          <p:cNvSpPr>
            <a:spLocks noGrp="1"/>
          </p:cNvSpPr>
          <p:nvPr>
            <p:ph type="body" sz="quarter" idx="16" hasCustomPrompt="1"/>
          </p:nvPr>
        </p:nvSpPr>
        <p:spPr>
          <a:xfrm>
            <a:off x="3867150" y="337503"/>
            <a:ext cx="4999038" cy="668337"/>
          </a:xfrm>
        </p:spPr>
        <p:txBody>
          <a:bodyPr/>
          <a:lstStyle>
            <a:lvl1pPr marL="0" indent="0">
              <a:buNone/>
              <a:defRPr sz="2400">
                <a:solidFill>
                  <a:srgbClr val="5C93D5"/>
                </a:solidFill>
              </a:defRPr>
            </a:lvl1pPr>
          </a:lstStyle>
          <a:p>
            <a:r>
              <a:rPr lang="en-US" dirty="0"/>
              <a:t>Click to add title</a:t>
            </a:r>
          </a:p>
        </p:txBody>
      </p:sp>
      <p:sp>
        <p:nvSpPr>
          <p:cNvPr id="5" name="Text Placeholder 8">
            <a:extLst>
              <a:ext uri="{FF2B5EF4-FFF2-40B4-BE49-F238E27FC236}">
                <a16:creationId xmlns:a16="http://schemas.microsoft.com/office/drawing/2014/main" id="{5B702A73-005C-994F-8154-339D91D9C79A}"/>
              </a:ext>
            </a:extLst>
          </p:cNvPr>
          <p:cNvSpPr txBox="1">
            <a:spLocks/>
          </p:cNvSpPr>
          <p:nvPr userDrawn="1"/>
        </p:nvSpPr>
        <p:spPr>
          <a:xfrm>
            <a:off x="3589296" y="6591300"/>
            <a:ext cx="4998554"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of Public Health | Leading Causes of Injury, 2023 | March 2025</a:t>
            </a:r>
          </a:p>
        </p:txBody>
      </p:sp>
    </p:spTree>
    <p:extLst>
      <p:ext uri="{BB962C8B-B14F-4D97-AF65-F5344CB8AC3E}">
        <p14:creationId xmlns:p14="http://schemas.microsoft.com/office/powerpoint/2010/main" val="2793648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Bullets">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8EFE423-D4C2-6B61-BA63-2EB1983062DB}"/>
              </a:ext>
            </a:extLst>
          </p:cNvPr>
          <p:cNvPicPr>
            <a:picLocks noChangeAspect="1"/>
          </p:cNvPicPr>
          <p:nvPr userDrawn="1"/>
        </p:nvPicPr>
        <p:blipFill rotWithShape="1">
          <a:blip r:embed="rId2"/>
          <a:srcRect l="13568" r="49989"/>
          <a:stretch/>
        </p:blipFill>
        <p:spPr>
          <a:xfrm rot="10800000">
            <a:off x="-1" y="0"/>
            <a:ext cx="3152900" cy="6858000"/>
          </a:xfrm>
          <a:prstGeom prst="rect">
            <a:avLst/>
          </a:prstGeom>
        </p:spPr>
      </p:pic>
      <p:sp>
        <p:nvSpPr>
          <p:cNvPr id="4" name="Text Placeholder 3"/>
          <p:cNvSpPr>
            <a:spLocks noGrp="1"/>
          </p:cNvSpPr>
          <p:nvPr>
            <p:ph type="body" sz="quarter" idx="10" hasCustomPrompt="1"/>
          </p:nvPr>
        </p:nvSpPr>
        <p:spPr>
          <a:xfrm>
            <a:off x="320634" y="1097280"/>
            <a:ext cx="2413661" cy="4937760"/>
          </a:xfrm>
        </p:spPr>
        <p:txBody>
          <a:bodyPr>
            <a:noAutofit/>
          </a:bodyPr>
          <a:lstStyle>
            <a:lvl1pPr marL="171450" indent="-171450">
              <a:lnSpc>
                <a:spcPct val="100000"/>
              </a:lnSpc>
              <a:spcBef>
                <a:spcPts val="900"/>
              </a:spcBef>
              <a:defRPr sz="2100" b="1" i="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chemeClr val="bg1"/>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chemeClr val="bg1"/>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22" name="Slide Number Placeholder 21"/>
          <p:cNvSpPr>
            <a:spLocks noGrp="1"/>
          </p:cNvSpPr>
          <p:nvPr>
            <p:ph type="sldNum" sz="quarter" idx="14"/>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pic>
        <p:nvPicPr>
          <p:cNvPr id="6" name="Picture 5">
            <a:extLst>
              <a:ext uri="{FF2B5EF4-FFF2-40B4-BE49-F238E27FC236}">
                <a16:creationId xmlns:a16="http://schemas.microsoft.com/office/drawing/2014/main" id="{6EF3BE3B-675C-6430-630F-9168279D8447}"/>
              </a:ext>
            </a:extLst>
          </p:cNvPr>
          <p:cNvPicPr>
            <a:picLocks noChangeAspect="1"/>
          </p:cNvPicPr>
          <p:nvPr userDrawn="1"/>
        </p:nvPicPr>
        <p:blipFill rotWithShape="1">
          <a:blip r:embed="rId2"/>
          <a:srcRect l="13568"/>
          <a:stretch/>
        </p:blipFill>
        <p:spPr>
          <a:xfrm>
            <a:off x="2369128" y="0"/>
            <a:ext cx="1223320" cy="6858000"/>
          </a:xfrm>
          <a:prstGeom prst="rect">
            <a:avLst/>
          </a:prstGeom>
        </p:spPr>
      </p:pic>
      <p:sp>
        <p:nvSpPr>
          <p:cNvPr id="23" name="Title 1"/>
          <p:cNvSpPr>
            <a:spLocks noGrp="1"/>
          </p:cNvSpPr>
          <p:nvPr>
            <p:ph type="title" hasCustomPrompt="1"/>
          </p:nvPr>
        </p:nvSpPr>
        <p:spPr>
          <a:xfrm>
            <a:off x="320635" y="457200"/>
            <a:ext cx="2591789" cy="548640"/>
          </a:xfrm>
        </p:spPr>
        <p:txBody>
          <a:bodyPr anchor="t">
            <a:noAutofit/>
          </a:bodyPr>
          <a:lstStyle>
            <a:lvl1pPr algn="l">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Tree>
    <p:extLst>
      <p:ext uri="{BB962C8B-B14F-4D97-AF65-F5344CB8AC3E}">
        <p14:creationId xmlns:p14="http://schemas.microsoft.com/office/powerpoint/2010/main" val="660350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Bullet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18052" y="1097280"/>
            <a:ext cx="7537836" cy="4937760"/>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318053" y="6155643"/>
            <a:ext cx="7106911"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2" name="Slide Number Placeholder 21"/>
          <p:cNvSpPr>
            <a:spLocks noGrp="1"/>
          </p:cNvSpPr>
          <p:nvPr>
            <p:ph type="sldNum" sz="quarter" idx="14"/>
          </p:nvPr>
        </p:nvSpPr>
        <p:spPr>
          <a:xfrm>
            <a:off x="7295985"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318053" y="457200"/>
            <a:ext cx="7537836"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6" name="Picture 5">
            <a:extLst>
              <a:ext uri="{FF2B5EF4-FFF2-40B4-BE49-F238E27FC236}">
                <a16:creationId xmlns:a16="http://schemas.microsoft.com/office/drawing/2014/main" id="{1D8452E2-608E-7385-0B1A-59C76320C329}"/>
              </a:ext>
            </a:extLst>
          </p:cNvPr>
          <p:cNvPicPr>
            <a:picLocks noChangeAspect="1"/>
          </p:cNvPicPr>
          <p:nvPr userDrawn="1"/>
        </p:nvPicPr>
        <p:blipFill rotWithShape="1">
          <a:blip r:embed="rId2"/>
          <a:srcRect l="13568"/>
          <a:stretch/>
        </p:blipFill>
        <p:spPr>
          <a:xfrm flipH="1">
            <a:off x="7920681" y="0"/>
            <a:ext cx="1223320" cy="6858000"/>
          </a:xfrm>
          <a:prstGeom prst="rect">
            <a:avLst/>
          </a:prstGeom>
        </p:spPr>
      </p:pic>
      <p:sp>
        <p:nvSpPr>
          <p:cNvPr id="2" name="Text Placeholder 8">
            <a:extLst>
              <a:ext uri="{FF2B5EF4-FFF2-40B4-BE49-F238E27FC236}">
                <a16:creationId xmlns:a16="http://schemas.microsoft.com/office/drawing/2014/main" id="{5FA9E2AD-66B1-7642-A3DC-08A30DD45A0A}"/>
              </a:ext>
            </a:extLst>
          </p:cNvPr>
          <p:cNvSpPr txBox="1">
            <a:spLocks/>
          </p:cNvSpPr>
          <p:nvPr userDrawn="1"/>
        </p:nvSpPr>
        <p:spPr>
          <a:xfrm>
            <a:off x="274320" y="6583680"/>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of Public Health | Leading Causes of Injury, 2023 | March 2025</a:t>
            </a:r>
          </a:p>
        </p:txBody>
      </p:sp>
    </p:spTree>
    <p:extLst>
      <p:ext uri="{BB962C8B-B14F-4D97-AF65-F5344CB8AC3E}">
        <p14:creationId xmlns:p14="http://schemas.microsoft.com/office/powerpoint/2010/main" val="4245867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757518321"/>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Lst>
  <p:hf hdr="0" dt="0"/>
  <p:txStyles>
    <p:titleStyle>
      <a:lvl1pPr algn="l" defTabSz="514350" rtl="0" eaLnBrk="1" latinLnBrk="0" hangingPunct="1">
        <a:lnSpc>
          <a:spcPct val="90000"/>
        </a:lnSpc>
        <a:spcBef>
          <a:spcPct val="0"/>
        </a:spcBef>
        <a:buNone/>
        <a:defRPr sz="2400" b="1" i="0" kern="1200">
          <a:solidFill>
            <a:srgbClr val="7CA3DD"/>
          </a:solidFill>
          <a:latin typeface="Arial" panose="020B0604020202020204" pitchFamily="34" charset="0"/>
          <a:ea typeface="Arial" panose="020B0604020202020204" pitchFamily="34" charset="0"/>
          <a:cs typeface="Arial" panose="020B0604020202020204" pitchFamily="34" charset="0"/>
        </a:defRPr>
      </a:lvl1pPr>
    </p:titleStyle>
    <p:bodyStyle>
      <a:lvl1pPr marL="171450" indent="-171450" algn="l" defTabSz="514350" rtl="0" eaLnBrk="1" latinLnBrk="0" hangingPunct="1">
        <a:lnSpc>
          <a:spcPct val="90000"/>
        </a:lnSpc>
        <a:spcBef>
          <a:spcPts val="563"/>
        </a:spcBef>
        <a:buFont typeface="Arial" panose="020B0604020202020204" pitchFamily="34" charset="0"/>
        <a:buChar char="•"/>
        <a:defRPr sz="2100" b="1" i="0" kern="120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gn="l" defTabSz="514350" rtl="0" eaLnBrk="1" latinLnBrk="0" hangingPunct="1">
        <a:lnSpc>
          <a:spcPct val="90000"/>
        </a:lnSpc>
        <a:spcBef>
          <a:spcPts val="281"/>
        </a:spcBef>
        <a:buFont typeface="Franklin Gothic Medium" panose="020B0603020102020204" pitchFamily="34" charset="0"/>
        <a:buChar char="–"/>
        <a:defRPr sz="1800" b="1" i="0" kern="120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642938" indent="-128588" algn="l" defTabSz="514350" rtl="0" eaLnBrk="1" latinLnBrk="0" hangingPunct="1">
        <a:lnSpc>
          <a:spcPct val="90000"/>
        </a:lnSpc>
        <a:spcBef>
          <a:spcPts val="281"/>
        </a:spcBef>
        <a:buFont typeface="Arial" panose="020B0604020202020204" pitchFamily="34" charset="0"/>
        <a:buChar char="•"/>
        <a:defRPr sz="1500" b="1" i="0" kern="1200">
          <a:solidFill>
            <a:srgbClr val="003B70"/>
          </a:solidFill>
          <a:latin typeface="Arial" panose="020B0604020202020204" pitchFamily="34" charset="0"/>
          <a:ea typeface="Arial" panose="020B0604020202020204" pitchFamily="34" charset="0"/>
          <a:cs typeface="Arial" panose="020B0604020202020204" pitchFamily="34" charset="0"/>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s://injuryfreenc.dph.ncdhhs.gov/DataSurveillance/DataRequestPolicy.htm" TargetMode="External"/><Relationship Id="rId2" Type="http://schemas.openxmlformats.org/officeDocument/2006/relationships/image" Target="../media/image9.png"/><Relationship Id="rId1" Type="http://schemas.openxmlformats.org/officeDocument/2006/relationships/slideLayout" Target="../slideLayouts/slideLayout4.xml"/><Relationship Id="rId5" Type="http://schemas.openxmlformats.org/officeDocument/2006/relationships/image" Target="../media/image10.png"/><Relationship Id="rId4" Type="http://schemas.openxmlformats.org/officeDocument/2006/relationships/hyperlink" Target="https://outlook.office365.com/owa/calendar/IVPBDataSupport@ncconnect.onmicrosoft.com/bookings/"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injuryfreenc.dph.ncdhhs.gov/DataSurveillance/Technical-Notes.pdf?ver=1.0"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hyperlink" Target="https://www.dph.ncdhhs.gov/programs/chronic-disease-and-injury/injury-and-violence-prevention-branch" TargetMode="External"/><Relationship Id="rId2" Type="http://schemas.openxmlformats.org/officeDocument/2006/relationships/hyperlink" Target="mailto:InjuryData@dhhs.nc.gov" TargetMode="Externa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2743200" y="2051009"/>
            <a:ext cx="5774267" cy="2020824"/>
          </a:xfrm>
        </p:spPr>
        <p:txBody>
          <a:bodyPr/>
          <a:lstStyle/>
          <a:p>
            <a:r>
              <a:rPr lang="en-US" sz="3600" dirty="0"/>
              <a:t>Leading Causes of Injury in North Carolina, 2023</a:t>
            </a:r>
          </a:p>
        </p:txBody>
      </p:sp>
      <p:sp>
        <p:nvSpPr>
          <p:cNvPr id="9" name="Text Placeholder 8"/>
          <p:cNvSpPr>
            <a:spLocks noGrp="1"/>
          </p:cNvSpPr>
          <p:nvPr>
            <p:ph type="body" sz="quarter" idx="11"/>
          </p:nvPr>
        </p:nvSpPr>
        <p:spPr>
          <a:xfrm>
            <a:off x="2743200" y="4071833"/>
            <a:ext cx="5774267" cy="948752"/>
          </a:xfrm>
        </p:spPr>
        <p:txBody>
          <a:bodyPr anchor="ctr"/>
          <a:lstStyle/>
          <a:p>
            <a:r>
              <a:rPr lang="en-US" dirty="0"/>
              <a:t>Division of Public Health</a:t>
            </a:r>
          </a:p>
        </p:txBody>
      </p:sp>
      <p:sp>
        <p:nvSpPr>
          <p:cNvPr id="10" name="Text Placeholder 9"/>
          <p:cNvSpPr>
            <a:spLocks noGrp="1"/>
          </p:cNvSpPr>
          <p:nvPr>
            <p:ph type="body" sz="quarter" idx="12"/>
          </p:nvPr>
        </p:nvSpPr>
        <p:spPr>
          <a:xfrm>
            <a:off x="2743200" y="5020585"/>
            <a:ext cx="5774267" cy="488226"/>
          </a:xfrm>
        </p:spPr>
        <p:txBody>
          <a:bodyPr anchor="ctr"/>
          <a:lstStyle/>
          <a:p>
            <a:r>
              <a:rPr lang="en-US" dirty="0"/>
              <a:t>Data updated: March 13, 2025</a:t>
            </a:r>
          </a:p>
        </p:txBody>
      </p:sp>
    </p:spTree>
    <p:extLst>
      <p:ext uri="{BB962C8B-B14F-4D97-AF65-F5344CB8AC3E}">
        <p14:creationId xmlns:p14="http://schemas.microsoft.com/office/powerpoint/2010/main" val="3502773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a:extLst>
              <a:ext uri="{FF2B5EF4-FFF2-40B4-BE49-F238E27FC236}">
                <a16:creationId xmlns:a16="http://schemas.microsoft.com/office/drawing/2014/main" id="{F7522346-D9DE-4011-946F-1FC4249E019F}"/>
              </a:ext>
            </a:extLst>
          </p:cNvPr>
          <p:cNvGraphicFramePr>
            <a:graphicFrameLocks/>
          </p:cNvGraphicFramePr>
          <p:nvPr>
            <p:extLst>
              <p:ext uri="{D42A27DB-BD31-4B8C-83A1-F6EECF244321}">
                <p14:modId xmlns:p14="http://schemas.microsoft.com/office/powerpoint/2010/main" val="3967958340"/>
              </p:ext>
            </p:extLst>
          </p:nvPr>
        </p:nvGraphicFramePr>
        <p:xfrm>
          <a:off x="448675" y="2142996"/>
          <a:ext cx="8192152" cy="392132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a:extLst>
              <a:ext uri="{FF2B5EF4-FFF2-40B4-BE49-F238E27FC236}">
                <a16:creationId xmlns:a16="http://schemas.microsoft.com/office/drawing/2014/main" id="{CF908F70-7120-92BF-C109-4B5856F5D740}"/>
              </a:ext>
            </a:extLst>
          </p:cNvPr>
          <p:cNvSpPr>
            <a:spLocks noGrp="1"/>
          </p:cNvSpPr>
          <p:nvPr>
            <p:ph type="body" sz="quarter" idx="11"/>
          </p:nvPr>
        </p:nvSpPr>
        <p:spPr>
          <a:xfrm>
            <a:off x="274320" y="6171059"/>
            <a:ext cx="8073990" cy="447524"/>
          </a:xfrm>
        </p:spPr>
        <p:txBody>
          <a:bodyPr/>
          <a:lstStyle/>
          <a:p>
            <a:r>
              <a:rPr lang="en-US" sz="900" i="0" dirty="0"/>
              <a:t>Data limited to NC residents, 2019-2023</a:t>
            </a:r>
          </a:p>
          <a:p>
            <a:r>
              <a:rPr lang="en-US" sz="900" i="0" dirty="0"/>
              <a:t>Source: Hospitalization Discharge Data (2019-2023) </a:t>
            </a:r>
          </a:p>
          <a:p>
            <a:r>
              <a:rPr lang="en-US" i="0" dirty="0"/>
              <a:t>Analysis by the DPH, Injury and Violence Prevention Branch, Injury Epidemiology, Surveillance and Informatics Unit</a:t>
            </a:r>
          </a:p>
        </p:txBody>
      </p:sp>
      <p:sp>
        <p:nvSpPr>
          <p:cNvPr id="4" name="Slide Number Placeholder 3">
            <a:extLst>
              <a:ext uri="{FF2B5EF4-FFF2-40B4-BE49-F238E27FC236}">
                <a16:creationId xmlns:a16="http://schemas.microsoft.com/office/drawing/2014/main" id="{9C91B2D1-8D50-02B5-1A02-904C8FA7AB35}"/>
              </a:ext>
            </a:extLst>
          </p:cNvPr>
          <p:cNvSpPr>
            <a:spLocks noGrp="1"/>
          </p:cNvSpPr>
          <p:nvPr>
            <p:ph type="sldNum" sz="quarter" idx="14"/>
          </p:nvPr>
        </p:nvSpPr>
        <p:spPr/>
        <p:txBody>
          <a:bodyPr/>
          <a:lstStyle/>
          <a:p>
            <a:fld id="{11F27F3A-B3E9-41ED-AF8F-A365F10BB65F}" type="slidenum">
              <a:rPr lang="en-US" smtClean="0"/>
              <a:pPr/>
              <a:t>10</a:t>
            </a:fld>
            <a:endParaRPr lang="en-US" dirty="0"/>
          </a:p>
        </p:txBody>
      </p:sp>
      <p:sp>
        <p:nvSpPr>
          <p:cNvPr id="2" name="Title 1">
            <a:extLst>
              <a:ext uri="{FF2B5EF4-FFF2-40B4-BE49-F238E27FC236}">
                <a16:creationId xmlns:a16="http://schemas.microsoft.com/office/drawing/2014/main" id="{FC9E7E52-D5AA-5068-D853-406986681126}"/>
              </a:ext>
            </a:extLst>
          </p:cNvPr>
          <p:cNvSpPr>
            <a:spLocks noGrp="1"/>
          </p:cNvSpPr>
          <p:nvPr>
            <p:ph type="title"/>
          </p:nvPr>
        </p:nvSpPr>
        <p:spPr>
          <a:xfrm>
            <a:off x="274320" y="1143000"/>
            <a:ext cx="8563554" cy="954547"/>
          </a:xfrm>
        </p:spPr>
        <p:txBody>
          <a:bodyPr/>
          <a:lstStyle/>
          <a:p>
            <a:r>
              <a:rPr lang="en-US" sz="3200" dirty="0"/>
              <a:t>Injury-related hospitalizations increased </a:t>
            </a:r>
            <a:br>
              <a:rPr lang="en-US" sz="3200" dirty="0"/>
            </a:br>
            <a:r>
              <a:rPr lang="en-US" sz="3200" dirty="0"/>
              <a:t>by </a:t>
            </a:r>
            <a:r>
              <a:rPr lang="en-US" sz="3600" u="sng" dirty="0">
                <a:solidFill>
                  <a:srgbClr val="003B70"/>
                </a:solidFill>
              </a:rPr>
              <a:t>7% </a:t>
            </a:r>
            <a:r>
              <a:rPr lang="en-US" sz="3200" dirty="0"/>
              <a:t>over the last five years</a:t>
            </a:r>
            <a:endParaRPr lang="en-US" sz="2800" dirty="0"/>
          </a:p>
        </p:txBody>
      </p:sp>
      <p:sp>
        <p:nvSpPr>
          <p:cNvPr id="11" name="Arrow: Up 10">
            <a:extLst>
              <a:ext uri="{FF2B5EF4-FFF2-40B4-BE49-F238E27FC236}">
                <a16:creationId xmlns:a16="http://schemas.microsoft.com/office/drawing/2014/main" id="{7BB63B71-079F-F3B9-3BA6-707CFEEEF6C5}"/>
              </a:ext>
            </a:extLst>
          </p:cNvPr>
          <p:cNvSpPr/>
          <p:nvPr/>
        </p:nvSpPr>
        <p:spPr>
          <a:xfrm>
            <a:off x="6952277" y="3836342"/>
            <a:ext cx="1140541" cy="1319981"/>
          </a:xfrm>
          <a:prstGeom prst="upArrow">
            <a:avLst/>
          </a:prstGeom>
          <a:solidFill>
            <a:srgbClr val="CEDDE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2" name="Table 11">
            <a:extLst>
              <a:ext uri="{FF2B5EF4-FFF2-40B4-BE49-F238E27FC236}">
                <a16:creationId xmlns:a16="http://schemas.microsoft.com/office/drawing/2014/main" id="{FE0E9E37-B785-645D-D264-5E19D3C02A6A}"/>
              </a:ext>
            </a:extLst>
          </p:cNvPr>
          <p:cNvGraphicFramePr>
            <a:graphicFrameLocks noGrp="1"/>
          </p:cNvGraphicFramePr>
          <p:nvPr>
            <p:extLst>
              <p:ext uri="{D42A27DB-BD31-4B8C-83A1-F6EECF244321}">
                <p14:modId xmlns:p14="http://schemas.microsoft.com/office/powerpoint/2010/main" val="3805739037"/>
              </p:ext>
            </p:extLst>
          </p:nvPr>
        </p:nvGraphicFramePr>
        <p:xfrm>
          <a:off x="6900247" y="4103656"/>
          <a:ext cx="1244600" cy="916305"/>
        </p:xfrm>
        <a:graphic>
          <a:graphicData uri="http://schemas.openxmlformats.org/drawingml/2006/table">
            <a:tbl>
              <a:tblPr/>
              <a:tblGrid>
                <a:gridCol w="1244600">
                  <a:extLst>
                    <a:ext uri="{9D8B030D-6E8A-4147-A177-3AD203B41FA5}">
                      <a16:colId xmlns:a16="http://schemas.microsoft.com/office/drawing/2014/main" val="2372244345"/>
                    </a:ext>
                  </a:extLst>
                </a:gridCol>
              </a:tblGrid>
              <a:tr h="571500">
                <a:tc>
                  <a:txBody>
                    <a:bodyPr/>
                    <a:lstStyle/>
                    <a:p>
                      <a:pPr algn="ctr" fontAlgn="ctr"/>
                      <a:r>
                        <a:rPr lang="en-US" sz="3600" b="1" i="0" u="none" strike="noStrike" dirty="0">
                          <a:solidFill>
                            <a:srgbClr val="003B70"/>
                          </a:solidFill>
                          <a:effectLst/>
                          <a:latin typeface="Arial" panose="020B0604020202020204" pitchFamily="34" charset="0"/>
                        </a:rPr>
                        <a:t>7%</a:t>
                      </a:r>
                    </a:p>
                  </a:txBody>
                  <a:tcPr marL="9525" marR="9525" marT="9525" marB="0" anchor="ctr">
                    <a:lnL>
                      <a:noFill/>
                    </a:lnL>
                    <a:lnR>
                      <a:noFill/>
                    </a:lnR>
                    <a:lnT>
                      <a:noFill/>
                    </a:lnT>
                    <a:lnB>
                      <a:noFill/>
                    </a:lnB>
                    <a:noFill/>
                  </a:tcPr>
                </a:tc>
                <a:extLst>
                  <a:ext uri="{0D108BD9-81ED-4DB2-BD59-A6C34878D82A}">
                    <a16:rowId xmlns:a16="http://schemas.microsoft.com/office/drawing/2014/main" val="382353687"/>
                  </a:ext>
                </a:extLst>
              </a:tr>
              <a:tr h="228600">
                <a:tc>
                  <a:txBody>
                    <a:bodyPr/>
                    <a:lstStyle/>
                    <a:p>
                      <a:pPr algn="ctr" fontAlgn="ctr"/>
                      <a:r>
                        <a:rPr lang="en-US" sz="2200" b="1" i="0" u="none" strike="noStrike" dirty="0">
                          <a:solidFill>
                            <a:srgbClr val="17375E"/>
                          </a:solidFill>
                          <a:effectLst/>
                          <a:latin typeface="Arial" panose="020B0604020202020204" pitchFamily="34" charset="0"/>
                        </a:rPr>
                        <a:t>increase</a:t>
                      </a:r>
                    </a:p>
                  </a:txBody>
                  <a:tcPr marL="9525" marR="9525" marT="9525" marB="0" anchor="ctr">
                    <a:lnL>
                      <a:noFill/>
                    </a:lnL>
                    <a:lnR>
                      <a:noFill/>
                    </a:lnR>
                    <a:lnT>
                      <a:noFill/>
                    </a:lnT>
                    <a:lnB>
                      <a:noFill/>
                    </a:lnB>
                    <a:noFill/>
                  </a:tcPr>
                </a:tc>
                <a:extLst>
                  <a:ext uri="{0D108BD9-81ED-4DB2-BD59-A6C34878D82A}">
                    <a16:rowId xmlns:a16="http://schemas.microsoft.com/office/drawing/2014/main" val="1107418476"/>
                  </a:ext>
                </a:extLst>
              </a:tr>
            </a:tbl>
          </a:graphicData>
        </a:graphic>
      </p:graphicFrame>
    </p:spTree>
    <p:extLst>
      <p:ext uri="{BB962C8B-B14F-4D97-AF65-F5344CB8AC3E}">
        <p14:creationId xmlns:p14="http://schemas.microsoft.com/office/powerpoint/2010/main" val="4161935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a:extLst>
              <a:ext uri="{FF2B5EF4-FFF2-40B4-BE49-F238E27FC236}">
                <a16:creationId xmlns:a16="http://schemas.microsoft.com/office/drawing/2014/main" id="{60CF987C-B881-4FFF-8AD5-8BDFF68AC04C}"/>
              </a:ext>
            </a:extLst>
          </p:cNvPr>
          <p:cNvGraphicFramePr>
            <a:graphicFrameLocks/>
          </p:cNvGraphicFramePr>
          <p:nvPr>
            <p:extLst>
              <p:ext uri="{D42A27DB-BD31-4B8C-83A1-F6EECF244321}">
                <p14:modId xmlns:p14="http://schemas.microsoft.com/office/powerpoint/2010/main" val="2172319722"/>
              </p:ext>
            </p:extLst>
          </p:nvPr>
        </p:nvGraphicFramePr>
        <p:xfrm>
          <a:off x="33308" y="2307459"/>
          <a:ext cx="8896005" cy="3453261"/>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a:extLst>
              <a:ext uri="{FF2B5EF4-FFF2-40B4-BE49-F238E27FC236}">
                <a16:creationId xmlns:a16="http://schemas.microsoft.com/office/drawing/2014/main" id="{67418239-E43A-03EF-F8B3-E774ACDD6568}"/>
              </a:ext>
            </a:extLst>
          </p:cNvPr>
          <p:cNvSpPr>
            <a:spLocks noGrp="1"/>
          </p:cNvSpPr>
          <p:nvPr>
            <p:ph type="body" sz="quarter" idx="11"/>
          </p:nvPr>
        </p:nvSpPr>
        <p:spPr>
          <a:xfrm>
            <a:off x="274320" y="5906785"/>
            <a:ext cx="8073990" cy="697002"/>
          </a:xfrm>
        </p:spPr>
        <p:txBody>
          <a:bodyPr/>
          <a:lstStyle/>
          <a:p>
            <a:r>
              <a:rPr lang="en-US" sz="900" i="0" dirty="0"/>
              <a:t>MVT = Motor Vehicle Traffic; Unintentional poisoning includes both medication/drug overdoses and non-drug poisonings </a:t>
            </a:r>
          </a:p>
          <a:p>
            <a:r>
              <a:rPr lang="en-US" sz="900" i="0" dirty="0"/>
              <a:t>Data limited to NC residents, 2023</a:t>
            </a:r>
          </a:p>
          <a:p>
            <a:r>
              <a:rPr lang="en-US" sz="900" i="0" dirty="0"/>
              <a:t>Source: Hospital Discharge Data (2023) </a:t>
            </a:r>
          </a:p>
          <a:p>
            <a:r>
              <a:rPr lang="en-US" i="0" dirty="0"/>
              <a:t>Analysis by the DPH, Injury and Violence Prevention Branch, Injury Epidemiology, Surveillance and Informatics Unit</a:t>
            </a:r>
          </a:p>
        </p:txBody>
      </p:sp>
      <p:sp>
        <p:nvSpPr>
          <p:cNvPr id="4" name="Slide Number Placeholder 3">
            <a:extLst>
              <a:ext uri="{FF2B5EF4-FFF2-40B4-BE49-F238E27FC236}">
                <a16:creationId xmlns:a16="http://schemas.microsoft.com/office/drawing/2014/main" id="{465CF2B7-B7B1-62B4-2350-E0DD461A9B49}"/>
              </a:ext>
            </a:extLst>
          </p:cNvPr>
          <p:cNvSpPr>
            <a:spLocks noGrp="1"/>
          </p:cNvSpPr>
          <p:nvPr>
            <p:ph type="sldNum" sz="quarter" idx="14"/>
          </p:nvPr>
        </p:nvSpPr>
        <p:spPr/>
        <p:txBody>
          <a:bodyPr/>
          <a:lstStyle/>
          <a:p>
            <a:fld id="{11F27F3A-B3E9-41ED-AF8F-A365F10BB65F}" type="slidenum">
              <a:rPr lang="en-US" smtClean="0"/>
              <a:pPr/>
              <a:t>11</a:t>
            </a:fld>
            <a:endParaRPr lang="en-US" dirty="0"/>
          </a:p>
        </p:txBody>
      </p:sp>
      <p:sp>
        <p:nvSpPr>
          <p:cNvPr id="2" name="Text Placeholder 1">
            <a:extLst>
              <a:ext uri="{FF2B5EF4-FFF2-40B4-BE49-F238E27FC236}">
                <a16:creationId xmlns:a16="http://schemas.microsoft.com/office/drawing/2014/main" id="{E54974B0-444B-B062-1AC2-FD0F9D182D14}"/>
              </a:ext>
            </a:extLst>
          </p:cNvPr>
          <p:cNvSpPr>
            <a:spLocks noGrp="1"/>
          </p:cNvSpPr>
          <p:nvPr>
            <p:ph type="body" sz="quarter" idx="10"/>
          </p:nvPr>
        </p:nvSpPr>
        <p:spPr>
          <a:xfrm>
            <a:off x="274320" y="1920240"/>
            <a:ext cx="8389363" cy="330200"/>
          </a:xfrm>
        </p:spPr>
        <p:txBody>
          <a:bodyPr/>
          <a:lstStyle/>
          <a:p>
            <a:pPr marL="0" indent="0">
              <a:buNone/>
            </a:pPr>
            <a:r>
              <a:rPr lang="en-US" sz="1800" dirty="0"/>
              <a:t>The leading cause of injury hospitalization in 2023 was </a:t>
            </a:r>
            <a:r>
              <a:rPr lang="en-US" sz="1800" u="sng" dirty="0"/>
              <a:t>unintentional falls</a:t>
            </a:r>
            <a:r>
              <a:rPr lang="en-US" sz="1800" dirty="0"/>
              <a:t>.</a:t>
            </a:r>
          </a:p>
        </p:txBody>
      </p:sp>
      <p:sp>
        <p:nvSpPr>
          <p:cNvPr id="5" name="Title 4">
            <a:extLst>
              <a:ext uri="{FF2B5EF4-FFF2-40B4-BE49-F238E27FC236}">
                <a16:creationId xmlns:a16="http://schemas.microsoft.com/office/drawing/2014/main" id="{CA56B434-EF87-981C-F50A-67BF33BBB051}"/>
              </a:ext>
            </a:extLst>
          </p:cNvPr>
          <p:cNvSpPr>
            <a:spLocks noGrp="1"/>
          </p:cNvSpPr>
          <p:nvPr>
            <p:ph type="title"/>
          </p:nvPr>
        </p:nvSpPr>
        <p:spPr>
          <a:xfrm>
            <a:off x="274320" y="1143000"/>
            <a:ext cx="8563554" cy="818926"/>
          </a:xfrm>
        </p:spPr>
        <p:txBody>
          <a:bodyPr/>
          <a:lstStyle/>
          <a:p>
            <a:r>
              <a:rPr lang="en-US" sz="2800" dirty="0"/>
              <a:t>Leading causes of injury hospitalization among NC Residents, 2023</a:t>
            </a:r>
          </a:p>
        </p:txBody>
      </p:sp>
      <p:graphicFrame>
        <p:nvGraphicFramePr>
          <p:cNvPr id="15" name="Table 14">
            <a:extLst>
              <a:ext uri="{FF2B5EF4-FFF2-40B4-BE49-F238E27FC236}">
                <a16:creationId xmlns:a16="http://schemas.microsoft.com/office/drawing/2014/main" id="{230FE739-3E2E-170D-EB39-D395F4A04141}"/>
              </a:ext>
            </a:extLst>
          </p:cNvPr>
          <p:cNvGraphicFramePr>
            <a:graphicFrameLocks noGrp="1"/>
          </p:cNvGraphicFramePr>
          <p:nvPr>
            <p:extLst>
              <p:ext uri="{D42A27DB-BD31-4B8C-83A1-F6EECF244321}">
                <p14:modId xmlns:p14="http://schemas.microsoft.com/office/powerpoint/2010/main" val="2296816562"/>
              </p:ext>
            </p:extLst>
          </p:nvPr>
        </p:nvGraphicFramePr>
        <p:xfrm>
          <a:off x="5421194" y="3822750"/>
          <a:ext cx="3187700" cy="487325"/>
        </p:xfrm>
        <a:graphic>
          <a:graphicData uri="http://schemas.openxmlformats.org/drawingml/2006/table">
            <a:tbl>
              <a:tblPr>
                <a:tableStyleId>{5C22544A-7EE6-4342-B048-85BDC9FD1C3A}</a:tableStyleId>
              </a:tblPr>
              <a:tblGrid>
                <a:gridCol w="3187700">
                  <a:extLst>
                    <a:ext uri="{9D8B030D-6E8A-4147-A177-3AD203B41FA5}">
                      <a16:colId xmlns:a16="http://schemas.microsoft.com/office/drawing/2014/main" val="2597388929"/>
                    </a:ext>
                  </a:extLst>
                </a:gridCol>
              </a:tblGrid>
              <a:tr h="487325">
                <a:tc>
                  <a:txBody>
                    <a:bodyPr/>
                    <a:lstStyle/>
                    <a:p>
                      <a:pPr algn="ctr" fontAlgn="ctr"/>
                      <a:r>
                        <a:rPr lang="en-US" sz="1650" b="1" u="none" strike="noStrike" dirty="0">
                          <a:effectLst/>
                        </a:rPr>
                        <a:t>Total Hospitalizations = 53,616</a:t>
                      </a:r>
                      <a:endParaRPr lang="en-US" sz="1650" b="1" i="0" u="none" strike="noStrike" dirty="0">
                        <a:solidFill>
                          <a:srgbClr val="000000"/>
                        </a:solidFill>
                        <a:effectLst/>
                        <a:latin typeface="Franklin Gothic Demi Cond" panose="020B0706030402020204" pitchFamily="34" charset="0"/>
                      </a:endParaRPr>
                    </a:p>
                  </a:txBody>
                  <a:tcPr marL="7620" marR="7620" marT="7620" marB="0" anchor="ctr">
                    <a:noFill/>
                  </a:tcPr>
                </a:tc>
                <a:extLst>
                  <a:ext uri="{0D108BD9-81ED-4DB2-BD59-A6C34878D82A}">
                    <a16:rowId xmlns:a16="http://schemas.microsoft.com/office/drawing/2014/main" val="1843720630"/>
                  </a:ext>
                </a:extLst>
              </a:tr>
            </a:tbl>
          </a:graphicData>
        </a:graphic>
      </p:graphicFrame>
      <p:sp>
        <p:nvSpPr>
          <p:cNvPr id="16" name="Rectangle 15">
            <a:extLst>
              <a:ext uri="{FF2B5EF4-FFF2-40B4-BE49-F238E27FC236}">
                <a16:creationId xmlns:a16="http://schemas.microsoft.com/office/drawing/2014/main" id="{A779E07F-6F07-1518-DAA9-0F4179B0D820}"/>
              </a:ext>
            </a:extLst>
          </p:cNvPr>
          <p:cNvSpPr/>
          <p:nvPr/>
        </p:nvSpPr>
        <p:spPr>
          <a:xfrm>
            <a:off x="5412488" y="3822751"/>
            <a:ext cx="3205113" cy="480767"/>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781129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a:extLst>
              <a:ext uri="{FF2B5EF4-FFF2-40B4-BE49-F238E27FC236}">
                <a16:creationId xmlns:a16="http://schemas.microsoft.com/office/drawing/2014/main" id="{566EB091-04CD-43F4-B6DB-EB776D045283}"/>
              </a:ext>
            </a:extLst>
          </p:cNvPr>
          <p:cNvGraphicFramePr>
            <a:graphicFrameLocks/>
          </p:cNvGraphicFramePr>
          <p:nvPr>
            <p:extLst>
              <p:ext uri="{D42A27DB-BD31-4B8C-83A1-F6EECF244321}">
                <p14:modId xmlns:p14="http://schemas.microsoft.com/office/powerpoint/2010/main" val="2452278339"/>
              </p:ext>
            </p:extLst>
          </p:nvPr>
        </p:nvGraphicFramePr>
        <p:xfrm>
          <a:off x="274101" y="2284256"/>
          <a:ext cx="8563554" cy="3670495"/>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a:extLst>
              <a:ext uri="{FF2B5EF4-FFF2-40B4-BE49-F238E27FC236}">
                <a16:creationId xmlns:a16="http://schemas.microsoft.com/office/drawing/2014/main" id="{2128E2B3-629D-6027-F18C-C5DF7F892285}"/>
              </a:ext>
            </a:extLst>
          </p:cNvPr>
          <p:cNvSpPr>
            <a:spLocks noGrp="1"/>
          </p:cNvSpPr>
          <p:nvPr>
            <p:ph type="body" sz="quarter" idx="11"/>
          </p:nvPr>
        </p:nvSpPr>
        <p:spPr>
          <a:xfrm>
            <a:off x="274101" y="5954751"/>
            <a:ext cx="8073990" cy="649037"/>
          </a:xfrm>
        </p:spPr>
        <p:txBody>
          <a:bodyPr/>
          <a:lstStyle/>
          <a:p>
            <a:r>
              <a:rPr lang="en-US" sz="900" i="0" dirty="0"/>
              <a:t>MVT = Motor Vehicle Traffic</a:t>
            </a:r>
          </a:p>
          <a:p>
            <a:r>
              <a:rPr lang="en-US" sz="900" i="0" dirty="0"/>
              <a:t>Data limited to NC residents, 2019 &amp; 2023</a:t>
            </a:r>
          </a:p>
          <a:p>
            <a:r>
              <a:rPr lang="en-US" sz="900" i="0" dirty="0"/>
              <a:t>Source: Hospital Discharge Data (2019 &amp; 2023) </a:t>
            </a:r>
          </a:p>
          <a:p>
            <a:r>
              <a:rPr lang="en-US" i="0" dirty="0"/>
              <a:t>Analysis by the DPH, Injury and Violence Prevention Branch, Injury Epidemiology, Surveillance and Informatics Unit</a:t>
            </a:r>
          </a:p>
        </p:txBody>
      </p:sp>
      <p:sp>
        <p:nvSpPr>
          <p:cNvPr id="4" name="Slide Number Placeholder 3">
            <a:extLst>
              <a:ext uri="{FF2B5EF4-FFF2-40B4-BE49-F238E27FC236}">
                <a16:creationId xmlns:a16="http://schemas.microsoft.com/office/drawing/2014/main" id="{9DE6AD5A-40E3-7EF6-FA5A-880C38593BC6}"/>
              </a:ext>
            </a:extLst>
          </p:cNvPr>
          <p:cNvSpPr>
            <a:spLocks noGrp="1"/>
          </p:cNvSpPr>
          <p:nvPr>
            <p:ph type="sldNum" sz="quarter" idx="14"/>
          </p:nvPr>
        </p:nvSpPr>
        <p:spPr/>
        <p:txBody>
          <a:bodyPr/>
          <a:lstStyle/>
          <a:p>
            <a:fld id="{11F27F3A-B3E9-41ED-AF8F-A365F10BB65F}" type="slidenum">
              <a:rPr lang="en-US" smtClean="0"/>
              <a:pPr/>
              <a:t>12</a:t>
            </a:fld>
            <a:endParaRPr lang="en-US" dirty="0"/>
          </a:p>
        </p:txBody>
      </p:sp>
      <p:sp>
        <p:nvSpPr>
          <p:cNvPr id="2" name="Text Placeholder 1">
            <a:extLst>
              <a:ext uri="{FF2B5EF4-FFF2-40B4-BE49-F238E27FC236}">
                <a16:creationId xmlns:a16="http://schemas.microsoft.com/office/drawing/2014/main" id="{40865B2E-4CFF-3707-B391-592FA187355B}"/>
              </a:ext>
            </a:extLst>
          </p:cNvPr>
          <p:cNvSpPr>
            <a:spLocks noGrp="1"/>
          </p:cNvSpPr>
          <p:nvPr>
            <p:ph type="body" sz="quarter" idx="10"/>
          </p:nvPr>
        </p:nvSpPr>
        <p:spPr>
          <a:xfrm>
            <a:off x="274320" y="1920240"/>
            <a:ext cx="8389363" cy="330200"/>
          </a:xfrm>
        </p:spPr>
        <p:txBody>
          <a:bodyPr/>
          <a:lstStyle/>
          <a:p>
            <a:pPr marL="0" indent="0">
              <a:buNone/>
            </a:pPr>
            <a:r>
              <a:rPr lang="en-US" sz="1800" u="sng" dirty="0"/>
              <a:t>Unintentional firearm injuries </a:t>
            </a:r>
            <a:r>
              <a:rPr lang="en-US" sz="1800" dirty="0"/>
              <a:t>had the largest five-year increase.</a:t>
            </a:r>
          </a:p>
        </p:txBody>
      </p:sp>
      <p:sp>
        <p:nvSpPr>
          <p:cNvPr id="5" name="Title 4">
            <a:extLst>
              <a:ext uri="{FF2B5EF4-FFF2-40B4-BE49-F238E27FC236}">
                <a16:creationId xmlns:a16="http://schemas.microsoft.com/office/drawing/2014/main" id="{0D29C6EB-50F4-91DF-2001-6B0A26471189}"/>
              </a:ext>
            </a:extLst>
          </p:cNvPr>
          <p:cNvSpPr>
            <a:spLocks noGrp="1"/>
          </p:cNvSpPr>
          <p:nvPr>
            <p:ph type="title"/>
          </p:nvPr>
        </p:nvSpPr>
        <p:spPr>
          <a:xfrm>
            <a:off x="274320" y="1143000"/>
            <a:ext cx="8563554" cy="818926"/>
          </a:xfrm>
        </p:spPr>
        <p:txBody>
          <a:bodyPr/>
          <a:lstStyle/>
          <a:p>
            <a:r>
              <a:rPr lang="en-US" sz="2800" dirty="0"/>
              <a:t>Percent change in leading causes of injury hospitalization among NC residents, 2019-2023</a:t>
            </a:r>
          </a:p>
        </p:txBody>
      </p:sp>
    </p:spTree>
    <p:extLst>
      <p:ext uri="{BB962C8B-B14F-4D97-AF65-F5344CB8AC3E}">
        <p14:creationId xmlns:p14="http://schemas.microsoft.com/office/powerpoint/2010/main" val="2281193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E4F65D7-E71C-EF8A-F4AA-73B4519338D6}"/>
              </a:ext>
            </a:extLst>
          </p:cNvPr>
          <p:cNvSpPr>
            <a:spLocks noGrp="1"/>
          </p:cNvSpPr>
          <p:nvPr>
            <p:ph type="body" sz="quarter" idx="11"/>
          </p:nvPr>
        </p:nvSpPr>
        <p:spPr>
          <a:xfrm>
            <a:off x="274320" y="6103109"/>
            <a:ext cx="8073990" cy="500679"/>
          </a:xfrm>
        </p:spPr>
        <p:txBody>
          <a:bodyPr/>
          <a:lstStyle/>
          <a:p>
            <a:r>
              <a:rPr lang="en-US" sz="900" i="0" dirty="0"/>
              <a:t>Data limited to NC Residents, 2019-202293</a:t>
            </a:r>
          </a:p>
          <a:p>
            <a:r>
              <a:rPr lang="en-US" sz="900" i="0" dirty="0"/>
              <a:t>Source: Hospital Discharge Data (2019-2023) </a:t>
            </a:r>
          </a:p>
          <a:p>
            <a:r>
              <a:rPr lang="en-US" i="0" dirty="0"/>
              <a:t>Analysis by the DPH, Injury and Violence Prevention Branch, Injury Epidemiology, Surveillance and Informatics Unit</a:t>
            </a:r>
          </a:p>
        </p:txBody>
      </p:sp>
      <p:sp>
        <p:nvSpPr>
          <p:cNvPr id="4" name="Slide Number Placeholder 3">
            <a:extLst>
              <a:ext uri="{FF2B5EF4-FFF2-40B4-BE49-F238E27FC236}">
                <a16:creationId xmlns:a16="http://schemas.microsoft.com/office/drawing/2014/main" id="{47B000F3-0F0F-A1A4-E62D-B12FE7239A5A}"/>
              </a:ext>
            </a:extLst>
          </p:cNvPr>
          <p:cNvSpPr>
            <a:spLocks noGrp="1"/>
          </p:cNvSpPr>
          <p:nvPr>
            <p:ph type="sldNum" sz="quarter" idx="14"/>
          </p:nvPr>
        </p:nvSpPr>
        <p:spPr/>
        <p:txBody>
          <a:bodyPr/>
          <a:lstStyle/>
          <a:p>
            <a:fld id="{11F27F3A-B3E9-41ED-AF8F-A365F10BB65F}" type="slidenum">
              <a:rPr lang="en-US" smtClean="0"/>
              <a:pPr/>
              <a:t>13</a:t>
            </a:fld>
            <a:endParaRPr lang="en-US" dirty="0"/>
          </a:p>
        </p:txBody>
      </p:sp>
      <p:sp>
        <p:nvSpPr>
          <p:cNvPr id="2" name="Text Placeholder 1">
            <a:extLst>
              <a:ext uri="{FF2B5EF4-FFF2-40B4-BE49-F238E27FC236}">
                <a16:creationId xmlns:a16="http://schemas.microsoft.com/office/drawing/2014/main" id="{B80EC97A-6ABF-890C-B8DC-E9A6B36373AE}"/>
              </a:ext>
            </a:extLst>
          </p:cNvPr>
          <p:cNvSpPr>
            <a:spLocks noGrp="1"/>
          </p:cNvSpPr>
          <p:nvPr>
            <p:ph type="body" sz="quarter" idx="10"/>
          </p:nvPr>
        </p:nvSpPr>
        <p:spPr>
          <a:xfrm>
            <a:off x="274320" y="1916206"/>
            <a:ext cx="8563554" cy="653870"/>
          </a:xfrm>
        </p:spPr>
        <p:txBody>
          <a:bodyPr/>
          <a:lstStyle/>
          <a:p>
            <a:pPr marL="0" indent="0">
              <a:buNone/>
            </a:pPr>
            <a:r>
              <a:rPr lang="en-US" sz="2000" b="1" i="0" u="none" strike="noStrike" dirty="0">
                <a:effectLst/>
                <a:latin typeface="Arial" panose="020B0604020202020204" pitchFamily="34" charset="0"/>
              </a:rPr>
              <a:t>Statewide, the rate of injury hospitalizations from </a:t>
            </a:r>
            <a:r>
              <a:rPr lang="en-US" sz="2000" b="1" i="0" u="sng" strike="noStrike" dirty="0">
                <a:effectLst/>
                <a:latin typeface="Arial" panose="020B0604020202020204" pitchFamily="34" charset="0"/>
              </a:rPr>
              <a:t>2019-2023</a:t>
            </a:r>
            <a:r>
              <a:rPr lang="en-US" sz="1600" dirty="0"/>
              <a:t> </a:t>
            </a:r>
            <a:r>
              <a:rPr lang="en-US" sz="2000" b="1" i="0" u="none" strike="noStrike" dirty="0">
                <a:effectLst/>
                <a:latin typeface="Arial" panose="020B0604020202020204" pitchFamily="34" charset="0"/>
              </a:rPr>
              <a:t>was </a:t>
            </a:r>
            <a:r>
              <a:rPr lang="en-US" sz="2000" b="1" i="0" u="sng" strike="noStrike" dirty="0">
                <a:effectLst/>
                <a:latin typeface="Arial" panose="020B0604020202020204" pitchFamily="34" charset="0"/>
              </a:rPr>
              <a:t>107.7</a:t>
            </a:r>
            <a:r>
              <a:rPr lang="en-US" sz="1600" dirty="0"/>
              <a:t> </a:t>
            </a:r>
            <a:r>
              <a:rPr lang="en-US" sz="2000" b="1" i="0" u="none" strike="noStrike" dirty="0">
                <a:effectLst/>
                <a:latin typeface="Arial" panose="020B0604020202020204" pitchFamily="34" charset="0"/>
              </a:rPr>
              <a:t>per 100,000 people.</a:t>
            </a:r>
            <a:r>
              <a:rPr lang="en-US" sz="1600" dirty="0"/>
              <a:t> </a:t>
            </a:r>
          </a:p>
        </p:txBody>
      </p:sp>
      <p:sp>
        <p:nvSpPr>
          <p:cNvPr id="5" name="Title 4">
            <a:extLst>
              <a:ext uri="{FF2B5EF4-FFF2-40B4-BE49-F238E27FC236}">
                <a16:creationId xmlns:a16="http://schemas.microsoft.com/office/drawing/2014/main" id="{AAFF911E-9C04-F0A2-6B7B-B8F07A3D5576}"/>
              </a:ext>
            </a:extLst>
          </p:cNvPr>
          <p:cNvSpPr>
            <a:spLocks noGrp="1"/>
          </p:cNvSpPr>
          <p:nvPr>
            <p:ph type="title"/>
          </p:nvPr>
        </p:nvSpPr>
        <p:spPr>
          <a:xfrm>
            <a:off x="274320" y="1143000"/>
            <a:ext cx="8563554" cy="818926"/>
          </a:xfrm>
        </p:spPr>
        <p:txBody>
          <a:bodyPr/>
          <a:lstStyle/>
          <a:p>
            <a:r>
              <a:rPr lang="en-US" sz="2800" dirty="0"/>
              <a:t>Injury Hospitalization Rates among NC Residents by County, 2019-2023</a:t>
            </a:r>
          </a:p>
        </p:txBody>
      </p:sp>
      <p:pic>
        <p:nvPicPr>
          <p:cNvPr id="7" name="Picture 6">
            <a:extLst>
              <a:ext uri="{FF2B5EF4-FFF2-40B4-BE49-F238E27FC236}">
                <a16:creationId xmlns:a16="http://schemas.microsoft.com/office/drawing/2014/main" id="{041B5017-6E52-0E4F-04AF-B0F4E493F72D}"/>
              </a:ext>
            </a:extLst>
          </p:cNvPr>
          <p:cNvPicPr>
            <a:picLocks noChangeAspect="1"/>
          </p:cNvPicPr>
          <p:nvPr/>
        </p:nvPicPr>
        <p:blipFill>
          <a:blip r:embed="rId3">
            <a:extLst>
              <a:ext uri="{28A0092B-C50C-407E-A947-70E740481C1C}">
                <a14:useLocalDpi xmlns:a14="http://schemas.microsoft.com/office/drawing/2010/main" val="0"/>
              </a:ext>
            </a:extLst>
          </a:blip>
          <a:srcRect t="20105" b="20105"/>
          <a:stretch/>
        </p:blipFill>
        <p:spPr>
          <a:xfrm>
            <a:off x="296084" y="2248998"/>
            <a:ext cx="8213341" cy="3794642"/>
          </a:xfrm>
          <a:prstGeom prst="rect">
            <a:avLst/>
          </a:prstGeom>
        </p:spPr>
      </p:pic>
    </p:spTree>
    <p:extLst>
      <p:ext uri="{BB962C8B-B14F-4D97-AF65-F5344CB8AC3E}">
        <p14:creationId xmlns:p14="http://schemas.microsoft.com/office/powerpoint/2010/main" val="16529690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3C30F20-66F4-CA69-3AD6-5BC117314B42}"/>
              </a:ext>
            </a:extLst>
          </p:cNvPr>
          <p:cNvSpPr>
            <a:spLocks noGrp="1"/>
          </p:cNvSpPr>
          <p:nvPr>
            <p:ph type="sldNum" sz="quarter" idx="14"/>
          </p:nvPr>
        </p:nvSpPr>
        <p:spPr/>
        <p:txBody>
          <a:bodyPr/>
          <a:lstStyle/>
          <a:p>
            <a:fld id="{11F27F3A-B3E9-41ED-AF8F-A365F10BB65F}" type="slidenum">
              <a:rPr lang="en-US" smtClean="0"/>
              <a:pPr/>
              <a:t>14</a:t>
            </a:fld>
            <a:endParaRPr lang="en-US" dirty="0"/>
          </a:p>
        </p:txBody>
      </p:sp>
      <p:sp>
        <p:nvSpPr>
          <p:cNvPr id="11" name="Text Placeholder 10">
            <a:extLst>
              <a:ext uri="{FF2B5EF4-FFF2-40B4-BE49-F238E27FC236}">
                <a16:creationId xmlns:a16="http://schemas.microsoft.com/office/drawing/2014/main" id="{DE1BCD4A-7328-8812-8E5B-FB8DBD365786}"/>
              </a:ext>
            </a:extLst>
          </p:cNvPr>
          <p:cNvSpPr>
            <a:spLocks noGrp="1"/>
          </p:cNvSpPr>
          <p:nvPr>
            <p:ph type="body" sz="quarter" idx="16"/>
          </p:nvPr>
        </p:nvSpPr>
        <p:spPr>
          <a:xfrm>
            <a:off x="102805" y="1909135"/>
            <a:ext cx="4330650" cy="2478137"/>
          </a:xfrm>
        </p:spPr>
        <p:txBody>
          <a:bodyPr/>
          <a:lstStyle/>
          <a:p>
            <a:r>
              <a:rPr lang="en-US" sz="4000" dirty="0"/>
              <a:t>Injury Emergency Department (ED) Visits</a:t>
            </a:r>
          </a:p>
        </p:txBody>
      </p:sp>
    </p:spTree>
    <p:extLst>
      <p:ext uri="{BB962C8B-B14F-4D97-AF65-F5344CB8AC3E}">
        <p14:creationId xmlns:p14="http://schemas.microsoft.com/office/powerpoint/2010/main" val="2869118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9E00D1-8F89-1965-3BEA-88B6E296559F}"/>
            </a:ext>
          </a:extLst>
        </p:cNvPr>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14EED010-462E-464F-936F-3A77F0D9C1B6}"/>
              </a:ext>
            </a:extLst>
          </p:cNvPr>
          <p:cNvGraphicFramePr>
            <a:graphicFrameLocks/>
          </p:cNvGraphicFramePr>
          <p:nvPr>
            <p:extLst>
              <p:ext uri="{D42A27DB-BD31-4B8C-83A1-F6EECF244321}">
                <p14:modId xmlns:p14="http://schemas.microsoft.com/office/powerpoint/2010/main" val="235153295"/>
              </p:ext>
            </p:extLst>
          </p:nvPr>
        </p:nvGraphicFramePr>
        <p:xfrm>
          <a:off x="365760" y="2225760"/>
          <a:ext cx="8269742" cy="3780086"/>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a:extLst>
              <a:ext uri="{FF2B5EF4-FFF2-40B4-BE49-F238E27FC236}">
                <a16:creationId xmlns:a16="http://schemas.microsoft.com/office/drawing/2014/main" id="{20FE8D25-4B85-9E5E-9F1F-3691F0871DAF}"/>
              </a:ext>
            </a:extLst>
          </p:cNvPr>
          <p:cNvSpPr>
            <a:spLocks noGrp="1"/>
          </p:cNvSpPr>
          <p:nvPr>
            <p:ph type="body" sz="quarter" idx="11"/>
          </p:nvPr>
        </p:nvSpPr>
        <p:spPr>
          <a:xfrm>
            <a:off x="274320" y="6075316"/>
            <a:ext cx="8073990" cy="528471"/>
          </a:xfrm>
        </p:spPr>
        <p:txBody>
          <a:bodyPr/>
          <a:lstStyle/>
          <a:p>
            <a:r>
              <a:rPr lang="en-US" sz="900" i="0" dirty="0"/>
              <a:t>Data limited to NC residents, 2019-2023</a:t>
            </a:r>
          </a:p>
          <a:p>
            <a:r>
              <a:rPr lang="en-US" sz="900" i="0" dirty="0"/>
              <a:t>Source: NC DETECT, 2019-2023</a:t>
            </a:r>
          </a:p>
          <a:p>
            <a:r>
              <a:rPr lang="en-US" i="0" dirty="0"/>
              <a:t>Analysis by the DPH, Injury and Violence Prevention Branch, Injury Epidemiology, Surveillance and Informatics Unit</a:t>
            </a:r>
          </a:p>
        </p:txBody>
      </p:sp>
      <p:sp>
        <p:nvSpPr>
          <p:cNvPr id="4" name="Slide Number Placeholder 3">
            <a:extLst>
              <a:ext uri="{FF2B5EF4-FFF2-40B4-BE49-F238E27FC236}">
                <a16:creationId xmlns:a16="http://schemas.microsoft.com/office/drawing/2014/main" id="{03FA5D21-CCB2-EAE2-D0F0-D4BD5498199D}"/>
              </a:ext>
            </a:extLst>
          </p:cNvPr>
          <p:cNvSpPr>
            <a:spLocks noGrp="1"/>
          </p:cNvSpPr>
          <p:nvPr>
            <p:ph type="sldNum" sz="quarter" idx="14"/>
          </p:nvPr>
        </p:nvSpPr>
        <p:spPr/>
        <p:txBody>
          <a:bodyPr/>
          <a:lstStyle/>
          <a:p>
            <a:fld id="{11F27F3A-B3E9-41ED-AF8F-A365F10BB65F}" type="slidenum">
              <a:rPr lang="en-US" smtClean="0"/>
              <a:pPr/>
              <a:t>15</a:t>
            </a:fld>
            <a:endParaRPr lang="en-US" dirty="0"/>
          </a:p>
        </p:txBody>
      </p:sp>
      <p:sp>
        <p:nvSpPr>
          <p:cNvPr id="16" name="Title 1">
            <a:extLst>
              <a:ext uri="{FF2B5EF4-FFF2-40B4-BE49-F238E27FC236}">
                <a16:creationId xmlns:a16="http://schemas.microsoft.com/office/drawing/2014/main" id="{425AD208-61A7-2D94-2ABC-C148085C2D3D}"/>
              </a:ext>
            </a:extLst>
          </p:cNvPr>
          <p:cNvSpPr>
            <a:spLocks noGrp="1"/>
          </p:cNvSpPr>
          <p:nvPr>
            <p:ph type="title"/>
          </p:nvPr>
        </p:nvSpPr>
        <p:spPr>
          <a:xfrm>
            <a:off x="274320" y="1143000"/>
            <a:ext cx="8563554" cy="1077208"/>
          </a:xfrm>
        </p:spPr>
        <p:txBody>
          <a:bodyPr/>
          <a:lstStyle/>
          <a:p>
            <a:r>
              <a:rPr lang="en-US" sz="3200" dirty="0"/>
              <a:t>Injury-related ED visits remain high, but increased </a:t>
            </a:r>
            <a:r>
              <a:rPr lang="en-US" sz="3600" u="sng" dirty="0">
                <a:solidFill>
                  <a:srgbClr val="2CA25F"/>
                </a:solidFill>
              </a:rPr>
              <a:t>2%</a:t>
            </a:r>
            <a:r>
              <a:rPr lang="en-US" sz="3200" dirty="0"/>
              <a:t> over the last five years</a:t>
            </a:r>
          </a:p>
        </p:txBody>
      </p:sp>
      <p:sp>
        <p:nvSpPr>
          <p:cNvPr id="17" name="Arrow: Up 16">
            <a:extLst>
              <a:ext uri="{FF2B5EF4-FFF2-40B4-BE49-F238E27FC236}">
                <a16:creationId xmlns:a16="http://schemas.microsoft.com/office/drawing/2014/main" id="{1C500EC3-E0C9-DBF0-F1E4-7E72246B2101}"/>
              </a:ext>
            </a:extLst>
          </p:cNvPr>
          <p:cNvSpPr/>
          <p:nvPr/>
        </p:nvSpPr>
        <p:spPr>
          <a:xfrm>
            <a:off x="7085306" y="4025875"/>
            <a:ext cx="1140541" cy="1319981"/>
          </a:xfrm>
          <a:prstGeom prst="upArrow">
            <a:avLst/>
          </a:prstGeom>
          <a:solidFill>
            <a:srgbClr val="CEDDE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8" name="Table 17">
            <a:extLst>
              <a:ext uri="{FF2B5EF4-FFF2-40B4-BE49-F238E27FC236}">
                <a16:creationId xmlns:a16="http://schemas.microsoft.com/office/drawing/2014/main" id="{9E31C3A0-63DE-1F7A-0DA7-02C0CDAAFDD7}"/>
              </a:ext>
            </a:extLst>
          </p:cNvPr>
          <p:cNvGraphicFramePr>
            <a:graphicFrameLocks noGrp="1"/>
          </p:cNvGraphicFramePr>
          <p:nvPr>
            <p:extLst>
              <p:ext uri="{D42A27DB-BD31-4B8C-83A1-F6EECF244321}">
                <p14:modId xmlns:p14="http://schemas.microsoft.com/office/powerpoint/2010/main" val="1936370727"/>
              </p:ext>
            </p:extLst>
          </p:nvPr>
        </p:nvGraphicFramePr>
        <p:xfrm>
          <a:off x="7033276" y="4118156"/>
          <a:ext cx="1244600" cy="916305"/>
        </p:xfrm>
        <a:graphic>
          <a:graphicData uri="http://schemas.openxmlformats.org/drawingml/2006/table">
            <a:tbl>
              <a:tblPr/>
              <a:tblGrid>
                <a:gridCol w="1244600">
                  <a:extLst>
                    <a:ext uri="{9D8B030D-6E8A-4147-A177-3AD203B41FA5}">
                      <a16:colId xmlns:a16="http://schemas.microsoft.com/office/drawing/2014/main" val="1447744410"/>
                    </a:ext>
                  </a:extLst>
                </a:gridCol>
              </a:tblGrid>
              <a:tr h="571500">
                <a:tc>
                  <a:txBody>
                    <a:bodyPr/>
                    <a:lstStyle/>
                    <a:p>
                      <a:pPr algn="ctr" fontAlgn="ctr"/>
                      <a:r>
                        <a:rPr lang="en-US" sz="3600" b="1" i="0" u="none" strike="noStrike" dirty="0">
                          <a:solidFill>
                            <a:srgbClr val="2CA25F"/>
                          </a:solidFill>
                          <a:effectLst/>
                          <a:latin typeface="Arial" panose="020B0604020202020204" pitchFamily="34" charset="0"/>
                        </a:rPr>
                        <a:t>2%</a:t>
                      </a:r>
                    </a:p>
                  </a:txBody>
                  <a:tcPr marL="9525" marR="9525" marT="9525" marB="0" anchor="ctr">
                    <a:lnL>
                      <a:noFill/>
                    </a:lnL>
                    <a:lnR>
                      <a:noFill/>
                    </a:lnR>
                    <a:lnT>
                      <a:noFill/>
                    </a:lnT>
                    <a:lnB>
                      <a:noFill/>
                    </a:lnB>
                    <a:noFill/>
                  </a:tcPr>
                </a:tc>
                <a:extLst>
                  <a:ext uri="{0D108BD9-81ED-4DB2-BD59-A6C34878D82A}">
                    <a16:rowId xmlns:a16="http://schemas.microsoft.com/office/drawing/2014/main" val="3573060984"/>
                  </a:ext>
                </a:extLst>
              </a:tr>
              <a:tr h="228600">
                <a:tc>
                  <a:txBody>
                    <a:bodyPr/>
                    <a:lstStyle/>
                    <a:p>
                      <a:pPr algn="ctr" fontAlgn="ctr"/>
                      <a:r>
                        <a:rPr lang="en-US" sz="2200" b="1" i="0" u="none" strike="noStrike" dirty="0">
                          <a:solidFill>
                            <a:srgbClr val="2CA25F"/>
                          </a:solidFill>
                          <a:effectLst/>
                          <a:latin typeface="Arial" panose="020B0604020202020204" pitchFamily="34" charset="0"/>
                        </a:rPr>
                        <a:t>increase</a:t>
                      </a:r>
                    </a:p>
                  </a:txBody>
                  <a:tcPr marL="9525" marR="9525" marT="9525" marB="0" anchor="ctr">
                    <a:lnL>
                      <a:noFill/>
                    </a:lnL>
                    <a:lnR>
                      <a:noFill/>
                    </a:lnR>
                    <a:lnT>
                      <a:noFill/>
                    </a:lnT>
                    <a:lnB>
                      <a:noFill/>
                    </a:lnB>
                    <a:noFill/>
                  </a:tcPr>
                </a:tc>
                <a:extLst>
                  <a:ext uri="{0D108BD9-81ED-4DB2-BD59-A6C34878D82A}">
                    <a16:rowId xmlns:a16="http://schemas.microsoft.com/office/drawing/2014/main" val="2533749830"/>
                  </a:ext>
                </a:extLst>
              </a:tr>
            </a:tbl>
          </a:graphicData>
        </a:graphic>
      </p:graphicFrame>
    </p:spTree>
    <p:extLst>
      <p:ext uri="{BB962C8B-B14F-4D97-AF65-F5344CB8AC3E}">
        <p14:creationId xmlns:p14="http://schemas.microsoft.com/office/powerpoint/2010/main" val="9474003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067C8A9-65A8-14E0-E822-EECFBB61446F}"/>
              </a:ext>
            </a:extLst>
          </p:cNvPr>
          <p:cNvSpPr>
            <a:spLocks noGrp="1"/>
          </p:cNvSpPr>
          <p:nvPr>
            <p:ph type="body" sz="quarter" idx="11"/>
          </p:nvPr>
        </p:nvSpPr>
        <p:spPr>
          <a:xfrm>
            <a:off x="274101" y="6066262"/>
            <a:ext cx="8073990" cy="537525"/>
          </a:xfrm>
        </p:spPr>
        <p:txBody>
          <a:bodyPr/>
          <a:lstStyle/>
          <a:p>
            <a:r>
              <a:rPr lang="en-US" sz="900" i="0" dirty="0"/>
              <a:t>Data limited to NC residents, 2023</a:t>
            </a:r>
          </a:p>
          <a:p>
            <a:r>
              <a:rPr lang="en-US" sz="900" i="0" dirty="0"/>
              <a:t>Source: NC DETECT, 2023</a:t>
            </a:r>
          </a:p>
          <a:p>
            <a:r>
              <a:rPr lang="en-US" i="0" dirty="0"/>
              <a:t>Analysis by the DPH, Injury and Violence Prevention Branch, Injury Epidemiology, Surveillance and Informatics Unit</a:t>
            </a:r>
          </a:p>
        </p:txBody>
      </p:sp>
      <p:sp>
        <p:nvSpPr>
          <p:cNvPr id="4" name="Slide Number Placeholder 3">
            <a:extLst>
              <a:ext uri="{FF2B5EF4-FFF2-40B4-BE49-F238E27FC236}">
                <a16:creationId xmlns:a16="http://schemas.microsoft.com/office/drawing/2014/main" id="{48386487-0F59-E8C9-CC3A-760C454EC0E8}"/>
              </a:ext>
            </a:extLst>
          </p:cNvPr>
          <p:cNvSpPr>
            <a:spLocks noGrp="1"/>
          </p:cNvSpPr>
          <p:nvPr>
            <p:ph type="sldNum" sz="quarter" idx="14"/>
          </p:nvPr>
        </p:nvSpPr>
        <p:spPr/>
        <p:txBody>
          <a:bodyPr/>
          <a:lstStyle/>
          <a:p>
            <a:fld id="{11F27F3A-B3E9-41ED-AF8F-A365F10BB65F}" type="slidenum">
              <a:rPr lang="en-US" smtClean="0"/>
              <a:pPr/>
              <a:t>16</a:t>
            </a:fld>
            <a:endParaRPr lang="en-US" dirty="0"/>
          </a:p>
        </p:txBody>
      </p:sp>
      <p:sp>
        <p:nvSpPr>
          <p:cNvPr id="13" name="Text Placeholder 1">
            <a:extLst>
              <a:ext uri="{FF2B5EF4-FFF2-40B4-BE49-F238E27FC236}">
                <a16:creationId xmlns:a16="http://schemas.microsoft.com/office/drawing/2014/main" id="{03E5987E-0372-15A3-A852-17C4C314C23D}"/>
              </a:ext>
            </a:extLst>
          </p:cNvPr>
          <p:cNvSpPr>
            <a:spLocks noGrp="1"/>
          </p:cNvSpPr>
          <p:nvPr>
            <p:ph type="body" sz="quarter" idx="10"/>
          </p:nvPr>
        </p:nvSpPr>
        <p:spPr>
          <a:xfrm>
            <a:off x="274320" y="1920240"/>
            <a:ext cx="8389363" cy="330200"/>
          </a:xfrm>
        </p:spPr>
        <p:txBody>
          <a:bodyPr/>
          <a:lstStyle/>
          <a:p>
            <a:pPr marL="0" indent="0">
              <a:buNone/>
            </a:pPr>
            <a:r>
              <a:rPr lang="en-US" sz="1800" dirty="0"/>
              <a:t>The leading cause of injury ED visits in 2023 was </a:t>
            </a:r>
            <a:r>
              <a:rPr lang="en-US" sz="1800" u="sng" dirty="0"/>
              <a:t>unintentional falls</a:t>
            </a:r>
            <a:r>
              <a:rPr lang="en-US" sz="1800" dirty="0"/>
              <a:t>.</a:t>
            </a:r>
          </a:p>
        </p:txBody>
      </p:sp>
      <p:sp>
        <p:nvSpPr>
          <p:cNvPr id="14" name="Title 4">
            <a:extLst>
              <a:ext uri="{FF2B5EF4-FFF2-40B4-BE49-F238E27FC236}">
                <a16:creationId xmlns:a16="http://schemas.microsoft.com/office/drawing/2014/main" id="{BA57AB70-34FA-D077-FA80-879F59E37FCD}"/>
              </a:ext>
            </a:extLst>
          </p:cNvPr>
          <p:cNvSpPr>
            <a:spLocks noGrp="1"/>
          </p:cNvSpPr>
          <p:nvPr>
            <p:ph type="title"/>
          </p:nvPr>
        </p:nvSpPr>
        <p:spPr>
          <a:xfrm>
            <a:off x="274320" y="1143000"/>
            <a:ext cx="8563554" cy="818926"/>
          </a:xfrm>
        </p:spPr>
        <p:txBody>
          <a:bodyPr/>
          <a:lstStyle/>
          <a:p>
            <a:r>
              <a:rPr lang="en-US" sz="2800" dirty="0"/>
              <a:t>Leading causes of injury ED Visits among NC Residents, 2023</a:t>
            </a:r>
          </a:p>
        </p:txBody>
      </p:sp>
      <p:graphicFrame>
        <p:nvGraphicFramePr>
          <p:cNvPr id="6" name="Chart 5">
            <a:extLst>
              <a:ext uri="{FF2B5EF4-FFF2-40B4-BE49-F238E27FC236}">
                <a16:creationId xmlns:a16="http://schemas.microsoft.com/office/drawing/2014/main" id="{FE04C367-8AA4-4FEB-836D-CE8133657848}"/>
              </a:ext>
            </a:extLst>
          </p:cNvPr>
          <p:cNvGraphicFramePr>
            <a:graphicFrameLocks/>
          </p:cNvGraphicFramePr>
          <p:nvPr>
            <p:extLst>
              <p:ext uri="{D42A27DB-BD31-4B8C-83A1-F6EECF244321}">
                <p14:modId xmlns:p14="http://schemas.microsoft.com/office/powerpoint/2010/main" val="1364996867"/>
              </p:ext>
            </p:extLst>
          </p:nvPr>
        </p:nvGraphicFramePr>
        <p:xfrm>
          <a:off x="274101" y="2226041"/>
          <a:ext cx="8655214" cy="384021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Table 6">
            <a:extLst>
              <a:ext uri="{FF2B5EF4-FFF2-40B4-BE49-F238E27FC236}">
                <a16:creationId xmlns:a16="http://schemas.microsoft.com/office/drawing/2014/main" id="{CF17D920-BBF8-75E8-1269-BAC331B06E8D}"/>
              </a:ext>
            </a:extLst>
          </p:cNvPr>
          <p:cNvGraphicFramePr>
            <a:graphicFrameLocks noGrp="1"/>
          </p:cNvGraphicFramePr>
          <p:nvPr>
            <p:extLst>
              <p:ext uri="{D42A27DB-BD31-4B8C-83A1-F6EECF244321}">
                <p14:modId xmlns:p14="http://schemas.microsoft.com/office/powerpoint/2010/main" val="3939179201"/>
              </p:ext>
            </p:extLst>
          </p:nvPr>
        </p:nvGraphicFramePr>
        <p:xfrm>
          <a:off x="5586016" y="4068075"/>
          <a:ext cx="3187700" cy="487325"/>
        </p:xfrm>
        <a:graphic>
          <a:graphicData uri="http://schemas.openxmlformats.org/drawingml/2006/table">
            <a:tbl>
              <a:tblPr>
                <a:tableStyleId>{5C22544A-7EE6-4342-B048-85BDC9FD1C3A}</a:tableStyleId>
              </a:tblPr>
              <a:tblGrid>
                <a:gridCol w="3187700">
                  <a:extLst>
                    <a:ext uri="{9D8B030D-6E8A-4147-A177-3AD203B41FA5}">
                      <a16:colId xmlns:a16="http://schemas.microsoft.com/office/drawing/2014/main" val="2597388929"/>
                    </a:ext>
                  </a:extLst>
                </a:gridCol>
              </a:tblGrid>
              <a:tr h="487325">
                <a:tc>
                  <a:txBody>
                    <a:bodyPr/>
                    <a:lstStyle/>
                    <a:p>
                      <a:pPr algn="ctr" fontAlgn="ctr"/>
                      <a:r>
                        <a:rPr lang="en-US" sz="2000" b="1" u="none" strike="noStrike" dirty="0">
                          <a:effectLst/>
                        </a:rPr>
                        <a:t>Total ED Visits = 939,765</a:t>
                      </a:r>
                      <a:endParaRPr lang="en-US" sz="2000" b="1" i="0" u="none" strike="noStrike" dirty="0">
                        <a:solidFill>
                          <a:srgbClr val="000000"/>
                        </a:solidFill>
                        <a:effectLst/>
                        <a:latin typeface="Franklin Gothic Demi Cond" panose="020B0706030402020204" pitchFamily="34" charset="0"/>
                      </a:endParaRPr>
                    </a:p>
                  </a:txBody>
                  <a:tcPr marL="7620" marR="7620" marT="7620" marB="0" anchor="ctr">
                    <a:noFill/>
                  </a:tcPr>
                </a:tc>
                <a:extLst>
                  <a:ext uri="{0D108BD9-81ED-4DB2-BD59-A6C34878D82A}">
                    <a16:rowId xmlns:a16="http://schemas.microsoft.com/office/drawing/2014/main" val="1843720630"/>
                  </a:ext>
                </a:extLst>
              </a:tr>
            </a:tbl>
          </a:graphicData>
        </a:graphic>
      </p:graphicFrame>
      <p:sp>
        <p:nvSpPr>
          <p:cNvPr id="8" name="Rectangle 7">
            <a:extLst>
              <a:ext uri="{FF2B5EF4-FFF2-40B4-BE49-F238E27FC236}">
                <a16:creationId xmlns:a16="http://schemas.microsoft.com/office/drawing/2014/main" id="{6E563BF2-09DB-8BA8-B728-B27F7146A931}"/>
              </a:ext>
            </a:extLst>
          </p:cNvPr>
          <p:cNvSpPr/>
          <p:nvPr/>
        </p:nvSpPr>
        <p:spPr>
          <a:xfrm>
            <a:off x="5586016" y="4059744"/>
            <a:ext cx="3205113" cy="480767"/>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26501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A823DF0-92DE-DDCB-FC50-6C722A0A18CC}"/>
              </a:ext>
            </a:extLst>
          </p:cNvPr>
          <p:cNvSpPr>
            <a:spLocks noGrp="1"/>
          </p:cNvSpPr>
          <p:nvPr>
            <p:ph type="body" sz="quarter" idx="11"/>
          </p:nvPr>
        </p:nvSpPr>
        <p:spPr>
          <a:xfrm>
            <a:off x="274101" y="6110868"/>
            <a:ext cx="8073990" cy="492920"/>
          </a:xfrm>
        </p:spPr>
        <p:txBody>
          <a:bodyPr/>
          <a:lstStyle/>
          <a:p>
            <a:r>
              <a:rPr lang="en-US" sz="900" i="0" dirty="0"/>
              <a:t>Data limited to NC residents, 2019 &amp; 2023</a:t>
            </a:r>
          </a:p>
          <a:p>
            <a:r>
              <a:rPr lang="en-US" sz="900" i="0" dirty="0"/>
              <a:t>Source: NC DETECT, 2019 &amp; 2023</a:t>
            </a:r>
          </a:p>
          <a:p>
            <a:r>
              <a:rPr lang="en-US" i="0" dirty="0"/>
              <a:t>Analysis by the DPH, Injury and Violence Prevention Branch, Injury Epidemiology, Surveillance and Informatics Unit</a:t>
            </a:r>
          </a:p>
        </p:txBody>
      </p:sp>
      <p:sp>
        <p:nvSpPr>
          <p:cNvPr id="4" name="Slide Number Placeholder 3">
            <a:extLst>
              <a:ext uri="{FF2B5EF4-FFF2-40B4-BE49-F238E27FC236}">
                <a16:creationId xmlns:a16="http://schemas.microsoft.com/office/drawing/2014/main" id="{88168C8E-D93A-CCB8-BFB0-E1D43C52CCF0}"/>
              </a:ext>
            </a:extLst>
          </p:cNvPr>
          <p:cNvSpPr>
            <a:spLocks noGrp="1"/>
          </p:cNvSpPr>
          <p:nvPr>
            <p:ph type="sldNum" sz="quarter" idx="14"/>
          </p:nvPr>
        </p:nvSpPr>
        <p:spPr/>
        <p:txBody>
          <a:bodyPr/>
          <a:lstStyle/>
          <a:p>
            <a:fld id="{11F27F3A-B3E9-41ED-AF8F-A365F10BB65F}" type="slidenum">
              <a:rPr lang="en-US" smtClean="0"/>
              <a:pPr/>
              <a:t>17</a:t>
            </a:fld>
            <a:endParaRPr lang="en-US" dirty="0"/>
          </a:p>
        </p:txBody>
      </p:sp>
      <p:sp>
        <p:nvSpPr>
          <p:cNvPr id="2" name="Text Placeholder 1">
            <a:extLst>
              <a:ext uri="{FF2B5EF4-FFF2-40B4-BE49-F238E27FC236}">
                <a16:creationId xmlns:a16="http://schemas.microsoft.com/office/drawing/2014/main" id="{F6AA1021-7F97-653F-2B04-2BA72D1056F3}"/>
              </a:ext>
            </a:extLst>
          </p:cNvPr>
          <p:cNvSpPr>
            <a:spLocks noGrp="1"/>
          </p:cNvSpPr>
          <p:nvPr>
            <p:ph type="body" sz="quarter" idx="10"/>
          </p:nvPr>
        </p:nvSpPr>
        <p:spPr>
          <a:xfrm>
            <a:off x="274320" y="1895841"/>
            <a:ext cx="8389363" cy="330200"/>
          </a:xfrm>
        </p:spPr>
        <p:txBody>
          <a:bodyPr/>
          <a:lstStyle/>
          <a:p>
            <a:pPr marL="0" indent="0">
              <a:buNone/>
            </a:pPr>
            <a:r>
              <a:rPr lang="en-US" sz="1800" u="sng" dirty="0"/>
              <a:t>Unintentional poisoning</a:t>
            </a:r>
            <a:r>
              <a:rPr lang="en-US" sz="1800" dirty="0"/>
              <a:t> had the largest five-year increase.</a:t>
            </a:r>
          </a:p>
        </p:txBody>
      </p:sp>
      <p:sp>
        <p:nvSpPr>
          <p:cNvPr id="5" name="Title 4">
            <a:extLst>
              <a:ext uri="{FF2B5EF4-FFF2-40B4-BE49-F238E27FC236}">
                <a16:creationId xmlns:a16="http://schemas.microsoft.com/office/drawing/2014/main" id="{5C044F85-BFEE-5F9E-401D-AA92F08EAD4B}"/>
              </a:ext>
            </a:extLst>
          </p:cNvPr>
          <p:cNvSpPr>
            <a:spLocks noGrp="1"/>
          </p:cNvSpPr>
          <p:nvPr>
            <p:ph type="title"/>
          </p:nvPr>
        </p:nvSpPr>
        <p:spPr>
          <a:xfrm>
            <a:off x="274320" y="1143000"/>
            <a:ext cx="8563554" cy="818926"/>
          </a:xfrm>
        </p:spPr>
        <p:txBody>
          <a:bodyPr/>
          <a:lstStyle/>
          <a:p>
            <a:r>
              <a:rPr lang="en-US" sz="2800" dirty="0"/>
              <a:t>Percent change in leading causes of injury ED visits among NC residents, 2019-2023</a:t>
            </a:r>
          </a:p>
        </p:txBody>
      </p:sp>
      <p:graphicFrame>
        <p:nvGraphicFramePr>
          <p:cNvPr id="7" name="Chart 6">
            <a:extLst>
              <a:ext uri="{FF2B5EF4-FFF2-40B4-BE49-F238E27FC236}">
                <a16:creationId xmlns:a16="http://schemas.microsoft.com/office/drawing/2014/main" id="{CD4A8025-020A-4804-9EC9-65575F71C136}"/>
              </a:ext>
            </a:extLst>
          </p:cNvPr>
          <p:cNvGraphicFramePr>
            <a:graphicFrameLocks/>
          </p:cNvGraphicFramePr>
          <p:nvPr>
            <p:extLst>
              <p:ext uri="{D42A27DB-BD31-4B8C-83A1-F6EECF244321}">
                <p14:modId xmlns:p14="http://schemas.microsoft.com/office/powerpoint/2010/main" val="1530049132"/>
              </p:ext>
            </p:extLst>
          </p:nvPr>
        </p:nvGraphicFramePr>
        <p:xfrm>
          <a:off x="306345" y="2302043"/>
          <a:ext cx="8563554" cy="38088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441212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97C52D8-AB30-F7FA-8DAA-8DE9C85B4145}"/>
              </a:ext>
            </a:extLst>
          </p:cNvPr>
          <p:cNvSpPr>
            <a:spLocks noGrp="1"/>
          </p:cNvSpPr>
          <p:nvPr>
            <p:ph type="body" sz="quarter" idx="11"/>
          </p:nvPr>
        </p:nvSpPr>
        <p:spPr>
          <a:xfrm>
            <a:off x="274320" y="5955952"/>
            <a:ext cx="8073990" cy="646331"/>
          </a:xfrm>
        </p:spPr>
        <p:txBody>
          <a:bodyPr/>
          <a:lstStyle/>
          <a:p>
            <a:r>
              <a:rPr lang="en-US" sz="900" i="0" dirty="0"/>
              <a:t>Data limited to NC residents, 2019-2023</a:t>
            </a:r>
          </a:p>
          <a:p>
            <a:r>
              <a:rPr lang="en-US" sz="900" i="0" dirty="0"/>
              <a:t>For more information on these data, see the Injury Surveillance Technical Notes: https://www.injuryfreenc.ncdhhs.gov/DataSurveillance/Technical-Notes.pdf</a:t>
            </a:r>
          </a:p>
          <a:p>
            <a:r>
              <a:rPr lang="en-US" sz="900" i="0" dirty="0"/>
              <a:t>Source: NC DETECT, 2019-2023</a:t>
            </a:r>
          </a:p>
          <a:p>
            <a:r>
              <a:rPr lang="en-US" i="0" dirty="0"/>
              <a:t>Analysis by the DPH, Injury and Violence Prevention Branch, Injury Epidemiology, Surveillance and Informatics Unit</a:t>
            </a:r>
          </a:p>
        </p:txBody>
      </p:sp>
      <p:sp>
        <p:nvSpPr>
          <p:cNvPr id="4" name="Slide Number Placeholder 3">
            <a:extLst>
              <a:ext uri="{FF2B5EF4-FFF2-40B4-BE49-F238E27FC236}">
                <a16:creationId xmlns:a16="http://schemas.microsoft.com/office/drawing/2014/main" id="{480AB2A5-FA97-E31A-9C22-C0282167F36E}"/>
              </a:ext>
            </a:extLst>
          </p:cNvPr>
          <p:cNvSpPr>
            <a:spLocks noGrp="1"/>
          </p:cNvSpPr>
          <p:nvPr>
            <p:ph type="sldNum" sz="quarter" idx="14"/>
          </p:nvPr>
        </p:nvSpPr>
        <p:spPr/>
        <p:txBody>
          <a:bodyPr/>
          <a:lstStyle/>
          <a:p>
            <a:fld id="{11F27F3A-B3E9-41ED-AF8F-A365F10BB65F}" type="slidenum">
              <a:rPr lang="en-US" smtClean="0"/>
              <a:pPr/>
              <a:t>18</a:t>
            </a:fld>
            <a:endParaRPr lang="en-US" dirty="0"/>
          </a:p>
        </p:txBody>
      </p:sp>
      <p:sp>
        <p:nvSpPr>
          <p:cNvPr id="2" name="Text Placeholder 1">
            <a:extLst>
              <a:ext uri="{FF2B5EF4-FFF2-40B4-BE49-F238E27FC236}">
                <a16:creationId xmlns:a16="http://schemas.microsoft.com/office/drawing/2014/main" id="{7D1DB23A-3DC2-0406-B141-13EC2DFAE5EE}"/>
              </a:ext>
            </a:extLst>
          </p:cNvPr>
          <p:cNvSpPr>
            <a:spLocks noGrp="1"/>
          </p:cNvSpPr>
          <p:nvPr>
            <p:ph type="body" sz="quarter" idx="10"/>
          </p:nvPr>
        </p:nvSpPr>
        <p:spPr>
          <a:xfrm>
            <a:off x="274320" y="1916206"/>
            <a:ext cx="8563554" cy="653870"/>
          </a:xfrm>
        </p:spPr>
        <p:txBody>
          <a:bodyPr/>
          <a:lstStyle/>
          <a:p>
            <a:pPr marL="0" indent="0">
              <a:buNone/>
            </a:pPr>
            <a:r>
              <a:rPr lang="en-US" sz="2000" b="1" i="0" u="none" strike="noStrike" dirty="0">
                <a:effectLst/>
                <a:latin typeface="Arial" panose="020B0604020202020204" pitchFamily="34" charset="0"/>
              </a:rPr>
              <a:t>Statewide, the rate of injury Ed visits from </a:t>
            </a:r>
            <a:r>
              <a:rPr lang="en-US" sz="2000" b="1" i="0" u="sng" strike="noStrike" dirty="0">
                <a:effectLst/>
                <a:latin typeface="Arial" panose="020B0604020202020204" pitchFamily="34" charset="0"/>
              </a:rPr>
              <a:t>2019-2023</a:t>
            </a:r>
            <a:r>
              <a:rPr lang="en-US" sz="1600" dirty="0"/>
              <a:t> </a:t>
            </a:r>
            <a:r>
              <a:rPr lang="en-US" sz="2000" b="1" i="0" u="none" strike="noStrike" dirty="0">
                <a:effectLst/>
                <a:latin typeface="Arial" panose="020B0604020202020204" pitchFamily="34" charset="0"/>
              </a:rPr>
              <a:t>was </a:t>
            </a:r>
            <a:r>
              <a:rPr lang="en-US" sz="2000" b="1" i="0" u="sng" strike="noStrike" dirty="0">
                <a:effectLst/>
                <a:latin typeface="Arial" panose="020B0604020202020204" pitchFamily="34" charset="0"/>
              </a:rPr>
              <a:t>1,916.7</a:t>
            </a:r>
            <a:r>
              <a:rPr lang="en-US" sz="2000" b="1" i="0" strike="noStrike" dirty="0">
                <a:effectLst/>
                <a:latin typeface="Arial" panose="020B0604020202020204" pitchFamily="34" charset="0"/>
              </a:rPr>
              <a:t> per</a:t>
            </a:r>
            <a:r>
              <a:rPr lang="en-US" sz="2000" b="1" i="0" u="none" strike="noStrike" dirty="0">
                <a:effectLst/>
                <a:latin typeface="Arial" panose="020B0604020202020204" pitchFamily="34" charset="0"/>
              </a:rPr>
              <a:t> 100,000 people.</a:t>
            </a:r>
            <a:r>
              <a:rPr lang="en-US" sz="1600" dirty="0"/>
              <a:t> </a:t>
            </a:r>
          </a:p>
        </p:txBody>
      </p:sp>
      <p:sp>
        <p:nvSpPr>
          <p:cNvPr id="5" name="Title 4">
            <a:extLst>
              <a:ext uri="{FF2B5EF4-FFF2-40B4-BE49-F238E27FC236}">
                <a16:creationId xmlns:a16="http://schemas.microsoft.com/office/drawing/2014/main" id="{1A15A0B9-2764-7E5B-8D92-8C40FEA65A55}"/>
              </a:ext>
            </a:extLst>
          </p:cNvPr>
          <p:cNvSpPr>
            <a:spLocks noGrp="1"/>
          </p:cNvSpPr>
          <p:nvPr>
            <p:ph type="title"/>
          </p:nvPr>
        </p:nvSpPr>
        <p:spPr>
          <a:xfrm>
            <a:off x="274320" y="1143000"/>
            <a:ext cx="8563554" cy="818926"/>
          </a:xfrm>
        </p:spPr>
        <p:txBody>
          <a:bodyPr/>
          <a:lstStyle/>
          <a:p>
            <a:r>
              <a:rPr lang="en-US" sz="2800" dirty="0"/>
              <a:t>Injury ED Visit Rates among NC Residents by County, 2019-2023</a:t>
            </a:r>
          </a:p>
        </p:txBody>
      </p:sp>
      <p:pic>
        <p:nvPicPr>
          <p:cNvPr id="7" name="Picture 6">
            <a:extLst>
              <a:ext uri="{FF2B5EF4-FFF2-40B4-BE49-F238E27FC236}">
                <a16:creationId xmlns:a16="http://schemas.microsoft.com/office/drawing/2014/main" id="{86F1FBC5-BE1C-A84F-7101-CD4588A8DB25}"/>
              </a:ext>
            </a:extLst>
          </p:cNvPr>
          <p:cNvPicPr>
            <a:picLocks noChangeAspect="1"/>
          </p:cNvPicPr>
          <p:nvPr/>
        </p:nvPicPr>
        <p:blipFill>
          <a:blip r:embed="rId3">
            <a:extLst>
              <a:ext uri="{28A0092B-C50C-407E-A947-70E740481C1C}">
                <a14:useLocalDpi xmlns:a14="http://schemas.microsoft.com/office/drawing/2010/main" val="0"/>
              </a:ext>
            </a:extLst>
          </a:blip>
          <a:srcRect t="20222" b="20222"/>
          <a:stretch/>
        </p:blipFill>
        <p:spPr>
          <a:xfrm>
            <a:off x="543157" y="2241755"/>
            <a:ext cx="8057685" cy="3708163"/>
          </a:xfrm>
          <a:prstGeom prst="rect">
            <a:avLst/>
          </a:prstGeom>
        </p:spPr>
      </p:pic>
    </p:spTree>
    <p:extLst>
      <p:ext uri="{BB962C8B-B14F-4D97-AF65-F5344CB8AC3E}">
        <p14:creationId xmlns:p14="http://schemas.microsoft.com/office/powerpoint/2010/main" val="9156523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0B26966-D323-43F1-F856-5C475471075C}"/>
              </a:ext>
            </a:extLst>
          </p:cNvPr>
          <p:cNvSpPr>
            <a:spLocks noGrp="1"/>
          </p:cNvSpPr>
          <p:nvPr>
            <p:ph type="sldNum" sz="quarter" idx="14"/>
          </p:nvPr>
        </p:nvSpPr>
        <p:spPr/>
        <p:txBody>
          <a:bodyPr/>
          <a:lstStyle/>
          <a:p>
            <a:fld id="{11F27F3A-B3E9-41ED-AF8F-A365F10BB65F}" type="slidenum">
              <a:rPr lang="en-US" smtClean="0"/>
              <a:pPr/>
              <a:t>19</a:t>
            </a:fld>
            <a:endParaRPr lang="en-US" dirty="0"/>
          </a:p>
        </p:txBody>
      </p:sp>
      <p:sp>
        <p:nvSpPr>
          <p:cNvPr id="6" name="Title 1">
            <a:extLst>
              <a:ext uri="{FF2B5EF4-FFF2-40B4-BE49-F238E27FC236}">
                <a16:creationId xmlns:a16="http://schemas.microsoft.com/office/drawing/2014/main" id="{EABEF3E3-D031-6194-E037-D64848C981EA}"/>
              </a:ext>
            </a:extLst>
          </p:cNvPr>
          <p:cNvSpPr>
            <a:spLocks noGrp="1"/>
          </p:cNvSpPr>
          <p:nvPr>
            <p:ph type="title"/>
          </p:nvPr>
        </p:nvSpPr>
        <p:spPr>
          <a:xfrm>
            <a:off x="274320" y="1143000"/>
            <a:ext cx="8621835" cy="1072055"/>
          </a:xfrm>
        </p:spPr>
        <p:txBody>
          <a:bodyPr/>
          <a:lstStyle/>
          <a:p>
            <a:r>
              <a:rPr lang="en-US" sz="3200" dirty="0">
                <a:solidFill>
                  <a:srgbClr val="4F81BD"/>
                </a:solidFill>
              </a:rPr>
              <a:t>IVPB Data Support now available! </a:t>
            </a:r>
          </a:p>
        </p:txBody>
      </p:sp>
      <p:pic>
        <p:nvPicPr>
          <p:cNvPr id="7" name="Picture 6">
            <a:extLst>
              <a:ext uri="{FF2B5EF4-FFF2-40B4-BE49-F238E27FC236}">
                <a16:creationId xmlns:a16="http://schemas.microsoft.com/office/drawing/2014/main" id="{FBA5394F-4127-ABC5-CDDE-2529BEEC07C1}"/>
              </a:ext>
            </a:extLst>
          </p:cNvPr>
          <p:cNvPicPr>
            <a:picLocks noChangeAspect="1"/>
          </p:cNvPicPr>
          <p:nvPr/>
        </p:nvPicPr>
        <p:blipFill>
          <a:blip r:embed="rId2"/>
          <a:stretch>
            <a:fillRect/>
          </a:stretch>
        </p:blipFill>
        <p:spPr>
          <a:xfrm>
            <a:off x="3116157" y="2756212"/>
            <a:ext cx="5398135" cy="3648633"/>
          </a:xfrm>
          <a:prstGeom prst="rect">
            <a:avLst/>
          </a:prstGeom>
          <a:ln>
            <a:noFill/>
          </a:ln>
          <a:effectLst>
            <a:outerShdw blurRad="292100" dist="139700" dir="2700000" algn="tl" rotWithShape="0">
              <a:srgbClr val="333333">
                <a:alpha val="65000"/>
              </a:srgbClr>
            </a:outerShdw>
          </a:effectLst>
        </p:spPr>
      </p:pic>
      <p:sp>
        <p:nvSpPr>
          <p:cNvPr id="8" name="TextBox 7">
            <a:extLst>
              <a:ext uri="{FF2B5EF4-FFF2-40B4-BE49-F238E27FC236}">
                <a16:creationId xmlns:a16="http://schemas.microsoft.com/office/drawing/2014/main" id="{F5B8A33A-79B3-A5B3-737D-4E9463A68A87}"/>
              </a:ext>
            </a:extLst>
          </p:cNvPr>
          <p:cNvSpPr txBox="1"/>
          <p:nvPr/>
        </p:nvSpPr>
        <p:spPr>
          <a:xfrm>
            <a:off x="629708" y="2756212"/>
            <a:ext cx="2347713" cy="1754326"/>
          </a:xfrm>
          <a:prstGeom prst="rect">
            <a:avLst/>
          </a:prstGeom>
          <a:noFill/>
        </p:spPr>
        <p:txBody>
          <a:bodyPr wrap="square" rtlCol="0">
            <a:spAutoFit/>
          </a:bodyPr>
          <a:lstStyle/>
          <a:p>
            <a:pPr marL="285750" indent="-285750">
              <a:buFont typeface="Arial" panose="020B0604020202020204" pitchFamily="34" charset="0"/>
              <a:buChar char="•"/>
            </a:pPr>
            <a:r>
              <a:rPr lang="en-US" b="1" dirty="0">
                <a:hlinkClick r:id="rId3"/>
              </a:rPr>
              <a:t>IVPB Data Request Policy</a:t>
            </a:r>
            <a:endParaRPr lang="en-US" b="1"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a:hlinkClick r:id="rId4"/>
              </a:rPr>
              <a:t>IVPB Data Support Bookings</a:t>
            </a:r>
            <a:endParaRPr lang="en-US" b="1" dirty="0"/>
          </a:p>
        </p:txBody>
      </p:sp>
      <p:pic>
        <p:nvPicPr>
          <p:cNvPr id="9" name="Picture 8">
            <a:extLst>
              <a:ext uri="{FF2B5EF4-FFF2-40B4-BE49-F238E27FC236}">
                <a16:creationId xmlns:a16="http://schemas.microsoft.com/office/drawing/2014/main" id="{2E7B44ED-0C39-7C5B-FDC7-5DA3182DD751}"/>
              </a:ext>
            </a:extLst>
          </p:cNvPr>
          <p:cNvPicPr>
            <a:picLocks noChangeAspect="1"/>
          </p:cNvPicPr>
          <p:nvPr/>
        </p:nvPicPr>
        <p:blipFill>
          <a:blip r:embed="rId5"/>
          <a:stretch>
            <a:fillRect/>
          </a:stretch>
        </p:blipFill>
        <p:spPr>
          <a:xfrm>
            <a:off x="1009362" y="4764948"/>
            <a:ext cx="1639897" cy="1639897"/>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913B435B-31CC-408C-4614-B29C80194571}"/>
              </a:ext>
            </a:extLst>
          </p:cNvPr>
          <p:cNvSpPr txBox="1"/>
          <p:nvPr/>
        </p:nvSpPr>
        <p:spPr>
          <a:xfrm>
            <a:off x="274320" y="1645920"/>
            <a:ext cx="7801060" cy="1015663"/>
          </a:xfrm>
          <a:prstGeom prst="rect">
            <a:avLst/>
          </a:prstGeom>
          <a:noFill/>
        </p:spPr>
        <p:txBody>
          <a:bodyPr wrap="square" rtlCol="0">
            <a:spAutoFit/>
          </a:bodyPr>
          <a:lstStyle/>
          <a:p>
            <a:r>
              <a:rPr lang="en-US" sz="2000" dirty="0">
                <a:solidFill>
                  <a:srgbClr val="17375E"/>
                </a:solidFill>
              </a:rPr>
              <a:t>Book time with an IVPB epidemiologist to discuss available data products, to talk through custom data requests, or for general data questions.</a:t>
            </a:r>
          </a:p>
        </p:txBody>
      </p:sp>
    </p:spTree>
    <p:extLst>
      <p:ext uri="{BB962C8B-B14F-4D97-AF65-F5344CB8AC3E}">
        <p14:creationId xmlns:p14="http://schemas.microsoft.com/office/powerpoint/2010/main" val="362092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784E94F-D2EE-6517-D76F-572BBD8A6276}"/>
              </a:ext>
            </a:extLst>
          </p:cNvPr>
          <p:cNvSpPr>
            <a:spLocks noGrp="1"/>
          </p:cNvSpPr>
          <p:nvPr>
            <p:ph type="sldNum" sz="quarter" idx="14"/>
          </p:nvPr>
        </p:nvSpPr>
        <p:spPr/>
        <p:txBody>
          <a:bodyPr/>
          <a:lstStyle/>
          <a:p>
            <a:fld id="{11F27F3A-B3E9-41ED-AF8F-A365F10BB65F}" type="slidenum">
              <a:rPr lang="en-US" smtClean="0"/>
              <a:pPr/>
              <a:t>2</a:t>
            </a:fld>
            <a:endParaRPr lang="en-US" dirty="0"/>
          </a:p>
        </p:txBody>
      </p:sp>
      <p:sp>
        <p:nvSpPr>
          <p:cNvPr id="6" name="Title 1">
            <a:extLst>
              <a:ext uri="{FF2B5EF4-FFF2-40B4-BE49-F238E27FC236}">
                <a16:creationId xmlns:a16="http://schemas.microsoft.com/office/drawing/2014/main" id="{C9C6EEE6-0BCC-683A-D276-BAD92C127F7B}"/>
              </a:ext>
            </a:extLst>
          </p:cNvPr>
          <p:cNvSpPr>
            <a:spLocks noGrp="1"/>
          </p:cNvSpPr>
          <p:nvPr>
            <p:ph type="title"/>
          </p:nvPr>
        </p:nvSpPr>
        <p:spPr>
          <a:xfrm>
            <a:off x="274320" y="1143000"/>
            <a:ext cx="8563554" cy="548640"/>
          </a:xfrm>
        </p:spPr>
        <p:txBody>
          <a:bodyPr/>
          <a:lstStyle/>
          <a:p>
            <a:r>
              <a:rPr lang="en-US" sz="3200" dirty="0"/>
              <a:t>Leading Causes of Injury Technical Notes </a:t>
            </a:r>
          </a:p>
        </p:txBody>
      </p:sp>
      <p:sp>
        <p:nvSpPr>
          <p:cNvPr id="7" name="Text Placeholder 5">
            <a:extLst>
              <a:ext uri="{FF2B5EF4-FFF2-40B4-BE49-F238E27FC236}">
                <a16:creationId xmlns:a16="http://schemas.microsoft.com/office/drawing/2014/main" id="{668216C1-D59C-5B1E-50CE-4EE83248F1CA}"/>
              </a:ext>
            </a:extLst>
          </p:cNvPr>
          <p:cNvSpPr>
            <a:spLocks noGrp="1"/>
          </p:cNvSpPr>
          <p:nvPr>
            <p:ph type="body" sz="quarter" idx="10"/>
          </p:nvPr>
        </p:nvSpPr>
        <p:spPr>
          <a:xfrm>
            <a:off x="274320" y="1920240"/>
            <a:ext cx="8563554" cy="4006584"/>
          </a:xfrm>
        </p:spPr>
        <p:txBody>
          <a:bodyPr/>
          <a:lstStyle/>
          <a:p>
            <a:pPr marL="0" indent="0">
              <a:buNone/>
            </a:pPr>
            <a:r>
              <a:rPr lang="en-US" b="0" dirty="0"/>
              <a:t>Surveillance methods have been updated to identify any mention of an injury in our morbidity data sources. Individual records with multiple injuries listed will be included in the total for each of those injuries but counted only once for the overall total injury count. Previously, only the first listed injury was counted, which has increased in number of specific injuries identified. </a:t>
            </a:r>
          </a:p>
          <a:p>
            <a:pPr marL="0" indent="0">
              <a:buNone/>
            </a:pPr>
            <a:r>
              <a:rPr lang="en-US" b="0" dirty="0"/>
              <a:t>For questions or for more information, see the technical notes document available at:</a:t>
            </a:r>
          </a:p>
          <a:p>
            <a:pPr marL="0" indent="0">
              <a:buNone/>
            </a:pPr>
            <a:r>
              <a:rPr lang="en-US" b="0" dirty="0">
                <a:hlinkClick r:id="rId3"/>
              </a:rPr>
              <a:t>https://injuryfreenc.dph.ncdhhs.gov/DataSurveillance/Technical-Notes.pdf?ver=1.0</a:t>
            </a:r>
            <a:r>
              <a:rPr lang="en-US" b="0" dirty="0"/>
              <a:t> </a:t>
            </a:r>
          </a:p>
        </p:txBody>
      </p:sp>
    </p:spTree>
    <p:extLst>
      <p:ext uri="{BB962C8B-B14F-4D97-AF65-F5344CB8AC3E}">
        <p14:creationId xmlns:p14="http://schemas.microsoft.com/office/powerpoint/2010/main" val="14657255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
            <a:extLst>
              <a:ext uri="{FF2B5EF4-FFF2-40B4-BE49-F238E27FC236}">
                <a16:creationId xmlns:a16="http://schemas.microsoft.com/office/drawing/2014/main" id="{C17F058E-EADC-479A-18FC-A2AE16016F3E}"/>
              </a:ext>
            </a:extLst>
          </p:cNvPr>
          <p:cNvSpPr>
            <a:spLocks noGrp="1"/>
          </p:cNvSpPr>
          <p:nvPr>
            <p:ph type="body" sz="quarter" idx="10"/>
          </p:nvPr>
        </p:nvSpPr>
        <p:spPr>
          <a:xfrm>
            <a:off x="0" y="457199"/>
            <a:ext cx="9144000" cy="5943602"/>
          </a:xfrm>
        </p:spPr>
        <p:txBody>
          <a:bodyPr/>
          <a:lstStyle/>
          <a:p>
            <a:r>
              <a:rPr lang="en-US" sz="6400" dirty="0"/>
              <a:t>Questions?</a:t>
            </a:r>
          </a:p>
          <a:p>
            <a:endParaRPr lang="en-US" sz="3200" dirty="0"/>
          </a:p>
          <a:p>
            <a:r>
              <a:rPr lang="en-US" sz="3200" dirty="0">
                <a:solidFill>
                  <a:schemeClr val="accent6"/>
                </a:solidFill>
                <a:hlinkClick r:id="rId2">
                  <a:extLst>
                    <a:ext uri="{A12FA001-AC4F-418D-AE19-62706E023703}">
                      <ahyp:hlinkClr xmlns:ahyp="http://schemas.microsoft.com/office/drawing/2018/hyperlinkcolor" val="tx"/>
                    </a:ext>
                  </a:extLst>
                </a:hlinkClick>
              </a:rPr>
              <a:t>InjuryData@dhhs.nc.gov</a:t>
            </a:r>
            <a:endParaRPr lang="en-US" sz="3200" dirty="0">
              <a:solidFill>
                <a:schemeClr val="accent6"/>
              </a:solidFill>
            </a:endParaRPr>
          </a:p>
          <a:p>
            <a:endParaRPr lang="en-US" sz="3200" dirty="0"/>
          </a:p>
          <a:p>
            <a:r>
              <a:rPr lang="en-US" sz="3200" dirty="0"/>
              <a:t>Injury and Violence Prevention Branch</a:t>
            </a:r>
          </a:p>
          <a:p>
            <a:r>
              <a:rPr lang="en-US" sz="3200" dirty="0"/>
              <a:t>NCDHHS Division of Public Health</a:t>
            </a:r>
          </a:p>
          <a:p>
            <a:endParaRPr lang="en-US" sz="3200" dirty="0"/>
          </a:p>
          <a:p>
            <a:r>
              <a:rPr lang="en-US" sz="3200" dirty="0">
                <a:solidFill>
                  <a:schemeClr val="accent6"/>
                </a:solidFill>
                <a:hlinkClick r:id="rId3">
                  <a:extLst>
                    <a:ext uri="{A12FA001-AC4F-418D-AE19-62706E023703}">
                      <ahyp:hlinkClr xmlns:ahyp="http://schemas.microsoft.com/office/drawing/2018/hyperlinkcolor" val="tx"/>
                    </a:ext>
                  </a:extLst>
                </a:hlinkClick>
              </a:rPr>
              <a:t>www.dph.ncdhhs.gov/programs/chronic-disease-and-injury/injury-and-violence-prevention-branch</a:t>
            </a:r>
            <a:endParaRPr lang="en-US" sz="3200" dirty="0">
              <a:solidFill>
                <a:schemeClr val="accent6"/>
              </a:solidFill>
            </a:endParaRPr>
          </a:p>
          <a:p>
            <a:endParaRPr lang="en-US" sz="3200" dirty="0"/>
          </a:p>
        </p:txBody>
      </p:sp>
    </p:spTree>
    <p:extLst>
      <p:ext uri="{BB962C8B-B14F-4D97-AF65-F5344CB8AC3E}">
        <p14:creationId xmlns:p14="http://schemas.microsoft.com/office/powerpoint/2010/main" val="1872728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126480"/>
            <a:ext cx="8073990" cy="506515"/>
          </a:xfrm>
        </p:spPr>
        <p:txBody>
          <a:bodyPr/>
          <a:lstStyle/>
          <a:p>
            <a:r>
              <a:rPr lang="en-US" i="0" dirty="0"/>
              <a:t>Limited to NC Residents, 2023</a:t>
            </a:r>
          </a:p>
          <a:p>
            <a:r>
              <a:rPr lang="en-US" i="0" dirty="0"/>
              <a:t>Source: NC State Center for Health Statistics, Vital Statistics Deaths (2023) and Hospital Discharge Data (2023); NC DETECT (2023)</a:t>
            </a:r>
          </a:p>
          <a:p>
            <a:r>
              <a:rPr lang="en-US" i="0" dirty="0"/>
              <a:t>Analysis by the DPH, Injury and Violence Prevention Branch, Injury Epidemiology, Surveillance and Informatics Unit</a:t>
            </a:r>
          </a:p>
        </p:txBody>
      </p:sp>
      <p:sp>
        <p:nvSpPr>
          <p:cNvPr id="17" name="Slide Number Placeholder 16"/>
          <p:cNvSpPr>
            <a:spLocks noGrp="1"/>
          </p:cNvSpPr>
          <p:nvPr>
            <p:ph type="sldNum" sz="quarter" idx="14"/>
          </p:nvPr>
        </p:nvSpPr>
        <p:spPr/>
        <p:txBody>
          <a:bodyPr/>
          <a:lstStyle/>
          <a:p>
            <a:r>
              <a:rPr lang="en-US" b="0" dirty="0"/>
              <a:t>1</a:t>
            </a:r>
          </a:p>
        </p:txBody>
      </p:sp>
      <p:sp>
        <p:nvSpPr>
          <p:cNvPr id="2" name="Title 1"/>
          <p:cNvSpPr>
            <a:spLocks noGrp="1"/>
          </p:cNvSpPr>
          <p:nvPr>
            <p:ph type="title"/>
          </p:nvPr>
        </p:nvSpPr>
        <p:spPr>
          <a:xfrm>
            <a:off x="274320" y="1051560"/>
            <a:ext cx="8563554" cy="548640"/>
          </a:xfrm>
        </p:spPr>
        <p:txBody>
          <a:bodyPr/>
          <a:lstStyle/>
          <a:p>
            <a:r>
              <a:rPr lang="en-US" sz="2800" dirty="0"/>
              <a:t>Injury deaths are just the tip of the iceberg.</a:t>
            </a:r>
          </a:p>
        </p:txBody>
      </p:sp>
      <p:pic>
        <p:nvPicPr>
          <p:cNvPr id="3" name="Picture 2" descr="injury_iceberg">
            <a:extLst>
              <a:ext uri="{FF2B5EF4-FFF2-40B4-BE49-F238E27FC236}">
                <a16:creationId xmlns:a16="http://schemas.microsoft.com/office/drawing/2014/main" id="{66BB2B8F-01C0-EB14-015A-8CC2804D1EB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53638" y="1464724"/>
            <a:ext cx="5236723" cy="460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0"/>
          </p:nvPr>
        </p:nvSpPr>
        <p:spPr>
          <a:xfrm>
            <a:off x="274320" y="1583404"/>
            <a:ext cx="3737287" cy="447524"/>
          </a:xfrm>
        </p:spPr>
        <p:txBody>
          <a:bodyPr/>
          <a:lstStyle/>
          <a:p>
            <a:pPr marL="0" indent="0">
              <a:buNone/>
            </a:pPr>
            <a:r>
              <a:rPr lang="en-US" dirty="0"/>
              <a:t>In 2023, injuries resulted in:</a:t>
            </a:r>
          </a:p>
        </p:txBody>
      </p:sp>
      <p:sp>
        <p:nvSpPr>
          <p:cNvPr id="4" name="TextBox 3">
            <a:extLst>
              <a:ext uri="{FF2B5EF4-FFF2-40B4-BE49-F238E27FC236}">
                <a16:creationId xmlns:a16="http://schemas.microsoft.com/office/drawing/2014/main" id="{D2D45FB2-FDE5-8CB3-DED9-720052BB2C28}"/>
              </a:ext>
            </a:extLst>
          </p:cNvPr>
          <p:cNvSpPr txBox="1"/>
          <p:nvPr/>
        </p:nvSpPr>
        <p:spPr>
          <a:xfrm>
            <a:off x="1953638" y="5377847"/>
            <a:ext cx="5703208" cy="830997"/>
          </a:xfrm>
          <a:prstGeom prst="rect">
            <a:avLst/>
          </a:prstGeom>
          <a:solidFill>
            <a:schemeClr val="bg1"/>
          </a:solidFill>
        </p:spPr>
        <p:txBody>
          <a:bodyPr wrap="square" rtlCol="0">
            <a:spAutoFit/>
          </a:bodyPr>
          <a:lstStyle/>
          <a:p>
            <a:r>
              <a:rPr lang="en-US" sz="4800" b="1" dirty="0">
                <a:solidFill>
                  <a:srgbClr val="2A5779"/>
                </a:solidFill>
              </a:rPr>
              <a:t>INJURY ICEBURG</a:t>
            </a:r>
          </a:p>
        </p:txBody>
      </p:sp>
      <p:sp>
        <p:nvSpPr>
          <p:cNvPr id="5" name="TextBox 4">
            <a:extLst>
              <a:ext uri="{FF2B5EF4-FFF2-40B4-BE49-F238E27FC236}">
                <a16:creationId xmlns:a16="http://schemas.microsoft.com/office/drawing/2014/main" id="{5958FCF1-6D21-59C4-25B6-B2262B220071}"/>
              </a:ext>
            </a:extLst>
          </p:cNvPr>
          <p:cNvSpPr txBox="1"/>
          <p:nvPr/>
        </p:nvSpPr>
        <p:spPr>
          <a:xfrm>
            <a:off x="2672861" y="4942018"/>
            <a:ext cx="3737287" cy="369332"/>
          </a:xfrm>
          <a:prstGeom prst="rect">
            <a:avLst/>
          </a:prstGeom>
          <a:noFill/>
        </p:spPr>
        <p:txBody>
          <a:bodyPr wrap="square" rtlCol="0">
            <a:spAutoFit/>
          </a:bodyPr>
          <a:lstStyle/>
          <a:p>
            <a:r>
              <a:rPr lang="en-US" b="1" dirty="0">
                <a:solidFill>
                  <a:schemeClr val="bg1"/>
                </a:solidFill>
              </a:rPr>
              <a:t>? Medically Unattended Injuries</a:t>
            </a:r>
          </a:p>
        </p:txBody>
      </p:sp>
      <p:sp>
        <p:nvSpPr>
          <p:cNvPr id="8" name="TextBox 7">
            <a:extLst>
              <a:ext uri="{FF2B5EF4-FFF2-40B4-BE49-F238E27FC236}">
                <a16:creationId xmlns:a16="http://schemas.microsoft.com/office/drawing/2014/main" id="{60489D96-2635-62FD-ADEC-8FB80FC3A3DA}"/>
              </a:ext>
            </a:extLst>
          </p:cNvPr>
          <p:cNvSpPr txBox="1"/>
          <p:nvPr/>
        </p:nvSpPr>
        <p:spPr>
          <a:xfrm>
            <a:off x="2703355" y="4518695"/>
            <a:ext cx="3737287" cy="369332"/>
          </a:xfrm>
          <a:prstGeom prst="rect">
            <a:avLst/>
          </a:prstGeom>
          <a:noFill/>
        </p:spPr>
        <p:txBody>
          <a:bodyPr wrap="square" rtlCol="0">
            <a:spAutoFit/>
          </a:bodyPr>
          <a:lstStyle/>
          <a:p>
            <a:pPr algn="ctr"/>
            <a:r>
              <a:rPr lang="en-US" b="1" dirty="0">
                <a:solidFill>
                  <a:schemeClr val="bg1"/>
                </a:solidFill>
              </a:rPr>
              <a:t>? Outpatient Injuries</a:t>
            </a:r>
          </a:p>
        </p:txBody>
      </p:sp>
      <p:sp>
        <p:nvSpPr>
          <p:cNvPr id="9" name="TextBox 8">
            <a:extLst>
              <a:ext uri="{FF2B5EF4-FFF2-40B4-BE49-F238E27FC236}">
                <a16:creationId xmlns:a16="http://schemas.microsoft.com/office/drawing/2014/main" id="{3A831208-FF16-B368-F801-298C84AD78B6}"/>
              </a:ext>
            </a:extLst>
          </p:cNvPr>
          <p:cNvSpPr txBox="1"/>
          <p:nvPr/>
        </p:nvSpPr>
        <p:spPr>
          <a:xfrm>
            <a:off x="3848519" y="3567094"/>
            <a:ext cx="1215850" cy="369332"/>
          </a:xfrm>
          <a:prstGeom prst="rect">
            <a:avLst/>
          </a:prstGeom>
          <a:noFill/>
        </p:spPr>
        <p:txBody>
          <a:bodyPr wrap="square" rtlCol="0">
            <a:spAutoFit/>
          </a:bodyPr>
          <a:lstStyle/>
          <a:p>
            <a:endParaRPr lang="en-US" dirty="0"/>
          </a:p>
        </p:txBody>
      </p:sp>
      <p:sp>
        <p:nvSpPr>
          <p:cNvPr id="11" name="TextBox 10">
            <a:extLst>
              <a:ext uri="{FF2B5EF4-FFF2-40B4-BE49-F238E27FC236}">
                <a16:creationId xmlns:a16="http://schemas.microsoft.com/office/drawing/2014/main" id="{B7C1179F-0136-3573-A6AC-28075C61AE97}"/>
              </a:ext>
            </a:extLst>
          </p:cNvPr>
          <p:cNvSpPr txBox="1"/>
          <p:nvPr/>
        </p:nvSpPr>
        <p:spPr>
          <a:xfrm>
            <a:off x="3944795" y="3180876"/>
            <a:ext cx="1531093" cy="707886"/>
          </a:xfrm>
          <a:prstGeom prst="rect">
            <a:avLst/>
          </a:prstGeom>
          <a:noFill/>
        </p:spPr>
        <p:txBody>
          <a:bodyPr wrap="square" rtlCol="0">
            <a:spAutoFit/>
          </a:bodyPr>
          <a:lstStyle/>
          <a:p>
            <a:r>
              <a:rPr lang="en-US" sz="2000" b="1" i="0" u="none" strike="noStrike" dirty="0">
                <a:solidFill>
                  <a:schemeClr val="bg1"/>
                </a:solidFill>
                <a:effectLst/>
                <a:latin typeface="Arial" panose="020B0604020202020204" pitchFamily="34" charset="0"/>
              </a:rPr>
              <a:t>939,765	</a:t>
            </a:r>
          </a:p>
        </p:txBody>
      </p:sp>
      <p:sp>
        <p:nvSpPr>
          <p:cNvPr id="12" name="TextBox 11">
            <a:extLst>
              <a:ext uri="{FF2B5EF4-FFF2-40B4-BE49-F238E27FC236}">
                <a16:creationId xmlns:a16="http://schemas.microsoft.com/office/drawing/2014/main" id="{F60C35EB-237B-687B-0B33-DD8C1C447B01}"/>
              </a:ext>
            </a:extLst>
          </p:cNvPr>
          <p:cNvSpPr txBox="1"/>
          <p:nvPr/>
        </p:nvSpPr>
        <p:spPr>
          <a:xfrm>
            <a:off x="4041436" y="3492875"/>
            <a:ext cx="1024932" cy="307777"/>
          </a:xfrm>
          <a:prstGeom prst="rect">
            <a:avLst/>
          </a:prstGeom>
          <a:noFill/>
        </p:spPr>
        <p:txBody>
          <a:bodyPr wrap="square" rtlCol="0">
            <a:spAutoFit/>
          </a:bodyPr>
          <a:lstStyle/>
          <a:p>
            <a:r>
              <a:rPr lang="en-US" sz="1400" b="1" dirty="0">
                <a:solidFill>
                  <a:schemeClr val="bg1"/>
                </a:solidFill>
              </a:rPr>
              <a:t>ED Visits</a:t>
            </a:r>
          </a:p>
        </p:txBody>
      </p:sp>
      <p:sp>
        <p:nvSpPr>
          <p:cNvPr id="13" name="TextBox 12">
            <a:extLst>
              <a:ext uri="{FF2B5EF4-FFF2-40B4-BE49-F238E27FC236}">
                <a16:creationId xmlns:a16="http://schemas.microsoft.com/office/drawing/2014/main" id="{B96C0BCB-9F28-8D2B-4C63-7C661EFB403B}"/>
              </a:ext>
            </a:extLst>
          </p:cNvPr>
          <p:cNvSpPr txBox="1"/>
          <p:nvPr/>
        </p:nvSpPr>
        <p:spPr>
          <a:xfrm>
            <a:off x="3039859" y="4005356"/>
            <a:ext cx="2833170" cy="369332"/>
          </a:xfrm>
          <a:prstGeom prst="rect">
            <a:avLst/>
          </a:prstGeom>
          <a:noFill/>
        </p:spPr>
        <p:txBody>
          <a:bodyPr wrap="square" rtlCol="0">
            <a:spAutoFit/>
          </a:bodyPr>
          <a:lstStyle/>
          <a:p>
            <a:pPr algn="ctr"/>
            <a:r>
              <a:rPr lang="en-US" b="1" dirty="0">
                <a:solidFill>
                  <a:schemeClr val="bg1"/>
                </a:solidFill>
              </a:rPr>
              <a:t>? EMS</a:t>
            </a:r>
          </a:p>
        </p:txBody>
      </p:sp>
      <p:sp>
        <p:nvSpPr>
          <p:cNvPr id="14" name="Line 13">
            <a:extLst>
              <a:ext uri="{FF2B5EF4-FFF2-40B4-BE49-F238E27FC236}">
                <a16:creationId xmlns:a16="http://schemas.microsoft.com/office/drawing/2014/main" id="{DD029C06-3AF3-ADFA-FB4A-08F06EC46A29}"/>
              </a:ext>
            </a:extLst>
          </p:cNvPr>
          <p:cNvSpPr>
            <a:spLocks noChangeShapeType="1"/>
          </p:cNvSpPr>
          <p:nvPr/>
        </p:nvSpPr>
        <p:spPr bwMode="auto">
          <a:xfrm>
            <a:off x="2352907" y="4942018"/>
            <a:ext cx="4348976"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latin typeface="Franklin Gothic Demi Cond" panose="020B0706030402020204" pitchFamily="34" charset="0"/>
            </a:endParaRPr>
          </a:p>
        </p:txBody>
      </p:sp>
      <p:sp>
        <p:nvSpPr>
          <p:cNvPr id="15" name="TextBox 14">
            <a:extLst>
              <a:ext uri="{FF2B5EF4-FFF2-40B4-BE49-F238E27FC236}">
                <a16:creationId xmlns:a16="http://schemas.microsoft.com/office/drawing/2014/main" id="{42390A8E-CBD4-A50E-7DEC-E52FBC6AAD32}"/>
              </a:ext>
            </a:extLst>
          </p:cNvPr>
          <p:cNvSpPr txBox="1"/>
          <p:nvPr/>
        </p:nvSpPr>
        <p:spPr>
          <a:xfrm>
            <a:off x="4104750" y="2584494"/>
            <a:ext cx="934496" cy="369332"/>
          </a:xfrm>
          <a:prstGeom prst="rect">
            <a:avLst/>
          </a:prstGeom>
          <a:noFill/>
        </p:spPr>
        <p:txBody>
          <a:bodyPr wrap="square" rtlCol="0">
            <a:spAutoFit/>
          </a:bodyPr>
          <a:lstStyle/>
          <a:p>
            <a:r>
              <a:rPr lang="en-US" sz="1800" b="1" i="0" u="none" strike="noStrike" dirty="0">
                <a:solidFill>
                  <a:srgbClr val="FFFFFF"/>
                </a:solidFill>
                <a:effectLst/>
              </a:rPr>
              <a:t>53,616</a:t>
            </a:r>
          </a:p>
        </p:txBody>
      </p:sp>
      <p:sp>
        <p:nvSpPr>
          <p:cNvPr id="16" name="TextBox 15">
            <a:extLst>
              <a:ext uri="{FF2B5EF4-FFF2-40B4-BE49-F238E27FC236}">
                <a16:creationId xmlns:a16="http://schemas.microsoft.com/office/drawing/2014/main" id="{62FC4F2E-DC74-E8F8-F008-B61BCD20E0E7}"/>
              </a:ext>
            </a:extLst>
          </p:cNvPr>
          <p:cNvSpPr txBox="1"/>
          <p:nvPr/>
        </p:nvSpPr>
        <p:spPr>
          <a:xfrm>
            <a:off x="4190166" y="2266287"/>
            <a:ext cx="934495" cy="307777"/>
          </a:xfrm>
          <a:prstGeom prst="rect">
            <a:avLst/>
          </a:prstGeom>
          <a:noFill/>
        </p:spPr>
        <p:txBody>
          <a:bodyPr wrap="square" rtlCol="0">
            <a:spAutoFit/>
          </a:bodyPr>
          <a:lstStyle/>
          <a:p>
            <a:r>
              <a:rPr lang="en-US" sz="1400" b="1" dirty="0">
                <a:solidFill>
                  <a:schemeClr val="bg1"/>
                </a:solidFill>
              </a:rPr>
              <a:t>Deaths</a:t>
            </a:r>
          </a:p>
        </p:txBody>
      </p:sp>
      <p:sp>
        <p:nvSpPr>
          <p:cNvPr id="18" name="TextBox 17">
            <a:extLst>
              <a:ext uri="{FF2B5EF4-FFF2-40B4-BE49-F238E27FC236}">
                <a16:creationId xmlns:a16="http://schemas.microsoft.com/office/drawing/2014/main" id="{ACFAA499-16B4-FCD5-10DE-C3825EC26A2F}"/>
              </a:ext>
            </a:extLst>
          </p:cNvPr>
          <p:cNvSpPr txBox="1"/>
          <p:nvPr/>
        </p:nvSpPr>
        <p:spPr>
          <a:xfrm>
            <a:off x="4129874" y="1956050"/>
            <a:ext cx="934495" cy="369332"/>
          </a:xfrm>
          <a:prstGeom prst="rect">
            <a:avLst/>
          </a:prstGeom>
          <a:noFill/>
        </p:spPr>
        <p:txBody>
          <a:bodyPr wrap="square" rtlCol="0">
            <a:spAutoFit/>
          </a:bodyPr>
          <a:lstStyle/>
          <a:p>
            <a:r>
              <a:rPr lang="en-US" sz="1800" b="1" i="0" u="none" strike="noStrike" dirty="0">
                <a:solidFill>
                  <a:srgbClr val="FFFFFF"/>
                </a:solidFill>
                <a:effectLst/>
              </a:rPr>
              <a:t>11,705</a:t>
            </a:r>
          </a:p>
        </p:txBody>
      </p:sp>
      <p:sp>
        <p:nvSpPr>
          <p:cNvPr id="19" name="TextBox 18">
            <a:extLst>
              <a:ext uri="{FF2B5EF4-FFF2-40B4-BE49-F238E27FC236}">
                <a16:creationId xmlns:a16="http://schemas.microsoft.com/office/drawing/2014/main" id="{9E323F1F-1584-B2F2-67AD-2D21D523CF32}"/>
              </a:ext>
            </a:extLst>
          </p:cNvPr>
          <p:cNvSpPr txBox="1"/>
          <p:nvPr/>
        </p:nvSpPr>
        <p:spPr>
          <a:xfrm>
            <a:off x="3858104" y="2900725"/>
            <a:ext cx="1617784" cy="307777"/>
          </a:xfrm>
          <a:prstGeom prst="rect">
            <a:avLst/>
          </a:prstGeom>
          <a:noFill/>
        </p:spPr>
        <p:txBody>
          <a:bodyPr wrap="square" rtlCol="0">
            <a:spAutoFit/>
          </a:bodyPr>
          <a:lstStyle/>
          <a:p>
            <a:r>
              <a:rPr lang="en-US" sz="1400" b="1" dirty="0">
                <a:solidFill>
                  <a:schemeClr val="bg1"/>
                </a:solidFill>
              </a:rPr>
              <a:t>Hospitalizations</a:t>
            </a:r>
          </a:p>
        </p:txBody>
      </p:sp>
      <p:sp>
        <p:nvSpPr>
          <p:cNvPr id="20" name="Rectangle 11">
            <a:extLst>
              <a:ext uri="{FF2B5EF4-FFF2-40B4-BE49-F238E27FC236}">
                <a16:creationId xmlns:a16="http://schemas.microsoft.com/office/drawing/2014/main" id="{6A2A74DD-C4D6-5FBE-445C-77971E789937}"/>
              </a:ext>
            </a:extLst>
          </p:cNvPr>
          <p:cNvSpPr>
            <a:spLocks noChangeArrowheads="1"/>
          </p:cNvSpPr>
          <p:nvPr/>
        </p:nvSpPr>
        <p:spPr bwMode="auto">
          <a:xfrm>
            <a:off x="5882092" y="3036991"/>
            <a:ext cx="3150523"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r>
              <a:rPr lang="en-US" altLang="en-US" sz="1900" b="0" dirty="0"/>
              <a:t>Despite NC’s extensive reporting systems, </a:t>
            </a:r>
          </a:p>
          <a:p>
            <a:pPr algn="r"/>
            <a:r>
              <a:rPr lang="en-US" altLang="en-US" sz="1900" b="0" dirty="0"/>
              <a:t>the </a:t>
            </a:r>
            <a:r>
              <a:rPr lang="en-US" altLang="en-US" sz="1900" b="1" i="1" dirty="0">
                <a:solidFill>
                  <a:schemeClr val="accent5"/>
                </a:solidFill>
              </a:rPr>
              <a:t>total</a:t>
            </a:r>
            <a:r>
              <a:rPr lang="en-US" altLang="en-US" sz="1900" b="0" i="1" dirty="0">
                <a:solidFill>
                  <a:schemeClr val="accent5"/>
                </a:solidFill>
              </a:rPr>
              <a:t> </a:t>
            </a:r>
            <a:r>
              <a:rPr lang="en-US" altLang="en-US" sz="1900" b="1" i="1" dirty="0">
                <a:solidFill>
                  <a:schemeClr val="accent5"/>
                </a:solidFill>
              </a:rPr>
              <a:t>burden</a:t>
            </a:r>
          </a:p>
          <a:p>
            <a:pPr algn="r"/>
            <a:r>
              <a:rPr lang="en-US" altLang="en-US" sz="1900" b="0" dirty="0">
                <a:solidFill>
                  <a:schemeClr val="accent5"/>
                </a:solidFill>
              </a:rPr>
              <a:t> </a:t>
            </a:r>
            <a:r>
              <a:rPr lang="en-US" altLang="en-US" sz="1900" b="0" dirty="0"/>
              <a:t>of injuries in the </a:t>
            </a:r>
          </a:p>
          <a:p>
            <a:pPr algn="r"/>
            <a:r>
              <a:rPr lang="en-US" altLang="en-US" sz="1900" b="0" dirty="0"/>
              <a:t>state is </a:t>
            </a:r>
          </a:p>
          <a:p>
            <a:pPr algn="r"/>
            <a:r>
              <a:rPr lang="en-US" altLang="en-US" sz="1900" b="1" i="1" dirty="0">
                <a:solidFill>
                  <a:schemeClr val="accent5"/>
                </a:solidFill>
              </a:rPr>
              <a:t>unknown</a:t>
            </a:r>
            <a:r>
              <a:rPr lang="en-US" altLang="en-US" sz="1900" b="0" dirty="0"/>
              <a:t>.</a:t>
            </a:r>
          </a:p>
        </p:txBody>
      </p:sp>
    </p:spTree>
    <p:extLst>
      <p:ext uri="{BB962C8B-B14F-4D97-AF65-F5344CB8AC3E}">
        <p14:creationId xmlns:p14="http://schemas.microsoft.com/office/powerpoint/2010/main" val="3760995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3C30F20-66F4-CA69-3AD6-5BC117314B42}"/>
              </a:ext>
            </a:extLst>
          </p:cNvPr>
          <p:cNvSpPr>
            <a:spLocks noGrp="1"/>
          </p:cNvSpPr>
          <p:nvPr>
            <p:ph type="sldNum" sz="quarter" idx="14"/>
          </p:nvPr>
        </p:nvSpPr>
        <p:spPr/>
        <p:txBody>
          <a:bodyPr/>
          <a:lstStyle/>
          <a:p>
            <a:fld id="{11F27F3A-B3E9-41ED-AF8F-A365F10BB65F}" type="slidenum">
              <a:rPr lang="en-US" smtClean="0"/>
              <a:pPr/>
              <a:t>4</a:t>
            </a:fld>
            <a:endParaRPr lang="en-US" dirty="0"/>
          </a:p>
        </p:txBody>
      </p:sp>
      <p:sp>
        <p:nvSpPr>
          <p:cNvPr id="11" name="Text Placeholder 10">
            <a:extLst>
              <a:ext uri="{FF2B5EF4-FFF2-40B4-BE49-F238E27FC236}">
                <a16:creationId xmlns:a16="http://schemas.microsoft.com/office/drawing/2014/main" id="{DE1BCD4A-7328-8812-8E5B-FB8DBD365786}"/>
              </a:ext>
            </a:extLst>
          </p:cNvPr>
          <p:cNvSpPr>
            <a:spLocks noGrp="1"/>
          </p:cNvSpPr>
          <p:nvPr>
            <p:ph type="body" sz="quarter" idx="16"/>
          </p:nvPr>
        </p:nvSpPr>
        <p:spPr>
          <a:xfrm>
            <a:off x="278296" y="2537209"/>
            <a:ext cx="3463925" cy="549275"/>
          </a:xfrm>
        </p:spPr>
        <p:txBody>
          <a:bodyPr/>
          <a:lstStyle/>
          <a:p>
            <a:r>
              <a:rPr lang="en-US" sz="4000" dirty="0"/>
              <a:t>Injury Deaths</a:t>
            </a:r>
          </a:p>
        </p:txBody>
      </p:sp>
    </p:spTree>
    <p:extLst>
      <p:ext uri="{BB962C8B-B14F-4D97-AF65-F5344CB8AC3E}">
        <p14:creationId xmlns:p14="http://schemas.microsoft.com/office/powerpoint/2010/main" val="1992666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E12950-ED6F-B9C3-AF6E-C7B5389F06F8}"/>
            </a:ext>
          </a:extLst>
        </p:cNvPr>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14A76ED7-A041-4FF9-9979-8E99F9A2A518}"/>
              </a:ext>
            </a:extLst>
          </p:cNvPr>
          <p:cNvGraphicFramePr>
            <a:graphicFrameLocks/>
          </p:cNvGraphicFramePr>
          <p:nvPr>
            <p:extLst>
              <p:ext uri="{D42A27DB-BD31-4B8C-83A1-F6EECF244321}">
                <p14:modId xmlns:p14="http://schemas.microsoft.com/office/powerpoint/2010/main" val="1015707098"/>
              </p:ext>
            </p:extLst>
          </p:nvPr>
        </p:nvGraphicFramePr>
        <p:xfrm>
          <a:off x="365760" y="2030927"/>
          <a:ext cx="8176624" cy="3960799"/>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a:extLst>
              <a:ext uri="{FF2B5EF4-FFF2-40B4-BE49-F238E27FC236}">
                <a16:creationId xmlns:a16="http://schemas.microsoft.com/office/drawing/2014/main" id="{D76D8EF2-10FB-8FD9-D7FA-7B096C0BA7A3}"/>
              </a:ext>
            </a:extLst>
          </p:cNvPr>
          <p:cNvSpPr>
            <a:spLocks noGrp="1"/>
          </p:cNvSpPr>
          <p:nvPr>
            <p:ph type="body" sz="quarter" idx="11"/>
          </p:nvPr>
        </p:nvSpPr>
        <p:spPr>
          <a:xfrm>
            <a:off x="274320" y="6099717"/>
            <a:ext cx="8073990" cy="494534"/>
          </a:xfrm>
        </p:spPr>
        <p:txBody>
          <a:bodyPr/>
          <a:lstStyle/>
          <a:p>
            <a:r>
              <a:rPr lang="en-US" i="0" dirty="0"/>
              <a:t>Data limited to NC residents, 2019-2023</a:t>
            </a:r>
          </a:p>
          <a:p>
            <a:r>
              <a:rPr lang="en-US" i="0" dirty="0"/>
              <a:t>Source: NC State Center for Health Statistics, Vital Statistics Deaths (2019-2023) </a:t>
            </a:r>
          </a:p>
          <a:p>
            <a:r>
              <a:rPr lang="en-US" i="0" dirty="0"/>
              <a:t>Analysis by the DPH, Injury and Violence Prevention Branch, Injury Epidemiology, Surveillance and Informatics Unit</a:t>
            </a:r>
          </a:p>
        </p:txBody>
      </p:sp>
      <p:sp>
        <p:nvSpPr>
          <p:cNvPr id="4" name="Slide Number Placeholder 3">
            <a:extLst>
              <a:ext uri="{FF2B5EF4-FFF2-40B4-BE49-F238E27FC236}">
                <a16:creationId xmlns:a16="http://schemas.microsoft.com/office/drawing/2014/main" id="{2FA1D59D-1041-1F7F-551F-E98A27653AAA}"/>
              </a:ext>
            </a:extLst>
          </p:cNvPr>
          <p:cNvSpPr>
            <a:spLocks noGrp="1"/>
          </p:cNvSpPr>
          <p:nvPr>
            <p:ph type="sldNum" sz="quarter" idx="14"/>
          </p:nvPr>
        </p:nvSpPr>
        <p:spPr/>
        <p:txBody>
          <a:bodyPr/>
          <a:lstStyle/>
          <a:p>
            <a:fld id="{11F27F3A-B3E9-41ED-AF8F-A365F10BB65F}" type="slidenum">
              <a:rPr lang="en-US" smtClean="0"/>
              <a:pPr/>
              <a:t>5</a:t>
            </a:fld>
            <a:endParaRPr lang="en-US" dirty="0"/>
          </a:p>
        </p:txBody>
      </p:sp>
      <p:sp>
        <p:nvSpPr>
          <p:cNvPr id="2" name="Title 1">
            <a:extLst>
              <a:ext uri="{FF2B5EF4-FFF2-40B4-BE49-F238E27FC236}">
                <a16:creationId xmlns:a16="http://schemas.microsoft.com/office/drawing/2014/main" id="{DDE3BE4A-506D-7F42-CA37-0D415B96DDF0}"/>
              </a:ext>
            </a:extLst>
          </p:cNvPr>
          <p:cNvSpPr>
            <a:spLocks noGrp="1"/>
          </p:cNvSpPr>
          <p:nvPr>
            <p:ph type="title"/>
          </p:nvPr>
        </p:nvSpPr>
        <p:spPr>
          <a:xfrm>
            <a:off x="274320" y="1143000"/>
            <a:ext cx="8563554" cy="924111"/>
          </a:xfrm>
        </p:spPr>
        <p:txBody>
          <a:bodyPr/>
          <a:lstStyle/>
          <a:p>
            <a:r>
              <a:rPr lang="en-US" sz="3200" dirty="0"/>
              <a:t>Injury deaths among NC residents continue to rise</a:t>
            </a:r>
          </a:p>
        </p:txBody>
      </p:sp>
      <p:sp>
        <p:nvSpPr>
          <p:cNvPr id="6" name="Arrow: Up 5">
            <a:extLst>
              <a:ext uri="{FF2B5EF4-FFF2-40B4-BE49-F238E27FC236}">
                <a16:creationId xmlns:a16="http://schemas.microsoft.com/office/drawing/2014/main" id="{F88A12C3-E2ED-A813-FAF2-4C4973389203}"/>
              </a:ext>
            </a:extLst>
          </p:cNvPr>
          <p:cNvSpPr/>
          <p:nvPr/>
        </p:nvSpPr>
        <p:spPr>
          <a:xfrm>
            <a:off x="6961242" y="3719801"/>
            <a:ext cx="1140541" cy="1319981"/>
          </a:xfrm>
          <a:prstGeom prst="upArrow">
            <a:avLst/>
          </a:prstGeom>
          <a:solidFill>
            <a:srgbClr val="CEDDE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Table 7">
            <a:extLst>
              <a:ext uri="{FF2B5EF4-FFF2-40B4-BE49-F238E27FC236}">
                <a16:creationId xmlns:a16="http://schemas.microsoft.com/office/drawing/2014/main" id="{BE20A0E4-EF60-92DB-9492-6995F3D6FBC9}"/>
              </a:ext>
            </a:extLst>
          </p:cNvPr>
          <p:cNvGraphicFramePr>
            <a:graphicFrameLocks noGrp="1"/>
          </p:cNvGraphicFramePr>
          <p:nvPr>
            <p:extLst>
              <p:ext uri="{D42A27DB-BD31-4B8C-83A1-F6EECF244321}">
                <p14:modId xmlns:p14="http://schemas.microsoft.com/office/powerpoint/2010/main" val="3424218053"/>
              </p:ext>
            </p:extLst>
          </p:nvPr>
        </p:nvGraphicFramePr>
        <p:xfrm>
          <a:off x="6961242" y="4007223"/>
          <a:ext cx="1244600" cy="902970"/>
        </p:xfrm>
        <a:graphic>
          <a:graphicData uri="http://schemas.openxmlformats.org/drawingml/2006/table">
            <a:tbl>
              <a:tblPr/>
              <a:tblGrid>
                <a:gridCol w="1244600">
                  <a:extLst>
                    <a:ext uri="{9D8B030D-6E8A-4147-A177-3AD203B41FA5}">
                      <a16:colId xmlns:a16="http://schemas.microsoft.com/office/drawing/2014/main" val="201723997"/>
                    </a:ext>
                  </a:extLst>
                </a:gridCol>
              </a:tblGrid>
              <a:tr h="498732">
                <a:tc>
                  <a:txBody>
                    <a:bodyPr/>
                    <a:lstStyle/>
                    <a:p>
                      <a:pPr algn="ctr" fontAlgn="ctr"/>
                      <a:r>
                        <a:rPr lang="en-US" sz="3600" b="1" i="0" u="none" strike="noStrike" dirty="0">
                          <a:solidFill>
                            <a:srgbClr val="643275"/>
                          </a:solidFill>
                          <a:effectLst/>
                          <a:latin typeface="Arial" panose="020B0604020202020204" pitchFamily="34" charset="0"/>
                        </a:rPr>
                        <a:t>38%</a:t>
                      </a:r>
                    </a:p>
                  </a:txBody>
                  <a:tcPr marL="9525" marR="9525" marT="9525" marB="0" anchor="ctr">
                    <a:lnL>
                      <a:noFill/>
                    </a:lnL>
                    <a:lnR>
                      <a:noFill/>
                    </a:lnR>
                    <a:lnT>
                      <a:noFill/>
                    </a:lnT>
                    <a:lnB>
                      <a:noFill/>
                    </a:lnB>
                    <a:noFill/>
                  </a:tcPr>
                </a:tc>
                <a:extLst>
                  <a:ext uri="{0D108BD9-81ED-4DB2-BD59-A6C34878D82A}">
                    <a16:rowId xmlns:a16="http://schemas.microsoft.com/office/drawing/2014/main" val="383843817"/>
                  </a:ext>
                </a:extLst>
              </a:tr>
              <a:tr h="308091">
                <a:tc>
                  <a:txBody>
                    <a:bodyPr/>
                    <a:lstStyle/>
                    <a:p>
                      <a:pPr algn="ctr" fontAlgn="ctr"/>
                      <a:r>
                        <a:rPr lang="en-US" sz="2200" b="1" i="0" u="none" strike="noStrike" dirty="0">
                          <a:solidFill>
                            <a:srgbClr val="643275"/>
                          </a:solidFill>
                          <a:effectLst/>
                          <a:latin typeface="Arial" panose="020B0604020202020204" pitchFamily="34" charset="0"/>
                        </a:rPr>
                        <a:t>increase</a:t>
                      </a:r>
                    </a:p>
                  </a:txBody>
                  <a:tcPr marL="9525" marR="9525" marT="9525" marB="0" anchor="ctr">
                    <a:lnL>
                      <a:noFill/>
                    </a:lnL>
                    <a:lnR>
                      <a:noFill/>
                    </a:lnR>
                    <a:lnT>
                      <a:noFill/>
                    </a:lnT>
                    <a:lnB>
                      <a:noFill/>
                    </a:lnB>
                    <a:noFill/>
                  </a:tcPr>
                </a:tc>
                <a:extLst>
                  <a:ext uri="{0D108BD9-81ED-4DB2-BD59-A6C34878D82A}">
                    <a16:rowId xmlns:a16="http://schemas.microsoft.com/office/drawing/2014/main" val="3789285751"/>
                  </a:ext>
                </a:extLst>
              </a:tr>
            </a:tbl>
          </a:graphicData>
        </a:graphic>
      </p:graphicFrame>
    </p:spTree>
    <p:extLst>
      <p:ext uri="{BB962C8B-B14F-4D97-AF65-F5344CB8AC3E}">
        <p14:creationId xmlns:p14="http://schemas.microsoft.com/office/powerpoint/2010/main" val="2909411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a:extLst>
              <a:ext uri="{FF2B5EF4-FFF2-40B4-BE49-F238E27FC236}">
                <a16:creationId xmlns:a16="http://schemas.microsoft.com/office/drawing/2014/main" id="{3C52921C-90E2-4240-8B41-86B5B1E440EA}"/>
              </a:ext>
            </a:extLst>
          </p:cNvPr>
          <p:cNvGraphicFramePr>
            <a:graphicFrameLocks/>
          </p:cNvGraphicFramePr>
          <p:nvPr>
            <p:extLst>
              <p:ext uri="{D42A27DB-BD31-4B8C-83A1-F6EECF244321}">
                <p14:modId xmlns:p14="http://schemas.microsoft.com/office/powerpoint/2010/main" val="2608089347"/>
              </p:ext>
            </p:extLst>
          </p:nvPr>
        </p:nvGraphicFramePr>
        <p:xfrm>
          <a:off x="360569" y="2197601"/>
          <a:ext cx="8509330" cy="3723304"/>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 Placeholder 1">
            <a:extLst>
              <a:ext uri="{FF2B5EF4-FFF2-40B4-BE49-F238E27FC236}">
                <a16:creationId xmlns:a16="http://schemas.microsoft.com/office/drawing/2014/main" id="{23436472-1C05-D338-AD02-2A109F1C7259}"/>
              </a:ext>
            </a:extLst>
          </p:cNvPr>
          <p:cNvSpPr>
            <a:spLocks noGrp="1"/>
          </p:cNvSpPr>
          <p:nvPr>
            <p:ph type="body" sz="quarter" idx="10"/>
          </p:nvPr>
        </p:nvSpPr>
        <p:spPr>
          <a:xfrm>
            <a:off x="274320" y="2011680"/>
            <a:ext cx="8389363" cy="330200"/>
          </a:xfrm>
        </p:spPr>
        <p:txBody>
          <a:bodyPr/>
          <a:lstStyle/>
          <a:p>
            <a:pPr marL="0" indent="0">
              <a:buNone/>
            </a:pPr>
            <a:r>
              <a:rPr lang="en-US" sz="1800" dirty="0"/>
              <a:t>The leading cause of injury death in 2023 was </a:t>
            </a:r>
            <a:r>
              <a:rPr lang="en-US" sz="1800" u="sng" dirty="0"/>
              <a:t>unintentional poisoning</a:t>
            </a:r>
            <a:r>
              <a:rPr lang="en-US" sz="1800" dirty="0"/>
              <a:t>.</a:t>
            </a:r>
          </a:p>
        </p:txBody>
      </p:sp>
      <p:sp>
        <p:nvSpPr>
          <p:cNvPr id="3" name="Text Placeholder 2">
            <a:extLst>
              <a:ext uri="{FF2B5EF4-FFF2-40B4-BE49-F238E27FC236}">
                <a16:creationId xmlns:a16="http://schemas.microsoft.com/office/drawing/2014/main" id="{FCDBB9A8-9362-A222-4980-3D5001302896}"/>
              </a:ext>
            </a:extLst>
          </p:cNvPr>
          <p:cNvSpPr>
            <a:spLocks noGrp="1"/>
          </p:cNvSpPr>
          <p:nvPr>
            <p:ph type="body" sz="quarter" idx="11"/>
          </p:nvPr>
        </p:nvSpPr>
        <p:spPr>
          <a:xfrm>
            <a:off x="274320" y="5977054"/>
            <a:ext cx="8073990" cy="626733"/>
          </a:xfrm>
        </p:spPr>
        <p:txBody>
          <a:bodyPr/>
          <a:lstStyle/>
          <a:p>
            <a:r>
              <a:rPr lang="en-US" i="0" dirty="0"/>
              <a:t>MVT = Motor Vehicle Traffic; Unintentional poisoning includes both medication/drug overdoses and non-drug poisonings</a:t>
            </a:r>
          </a:p>
          <a:p>
            <a:r>
              <a:rPr lang="en-US" i="0" dirty="0"/>
              <a:t>Data limited to NC residents, 2023</a:t>
            </a:r>
          </a:p>
          <a:p>
            <a:r>
              <a:rPr lang="en-US" i="0" dirty="0"/>
              <a:t>Source: NC State Center for Health Statistics, Vital Statistics Deaths (2023) </a:t>
            </a:r>
          </a:p>
          <a:p>
            <a:r>
              <a:rPr lang="en-US" i="0" dirty="0"/>
              <a:t>Analysis by the DPH, Injury and Violence Prevention Branch, Injury Epidemiology, Surveillance and Informatics Unit</a:t>
            </a:r>
          </a:p>
        </p:txBody>
      </p:sp>
      <p:sp>
        <p:nvSpPr>
          <p:cNvPr id="4" name="Slide Number Placeholder 3">
            <a:extLst>
              <a:ext uri="{FF2B5EF4-FFF2-40B4-BE49-F238E27FC236}">
                <a16:creationId xmlns:a16="http://schemas.microsoft.com/office/drawing/2014/main" id="{7A5DEFC0-76A8-DD1D-492D-E7340395DB86}"/>
              </a:ext>
            </a:extLst>
          </p:cNvPr>
          <p:cNvSpPr>
            <a:spLocks noGrp="1"/>
          </p:cNvSpPr>
          <p:nvPr>
            <p:ph type="sldNum" sz="quarter" idx="14"/>
          </p:nvPr>
        </p:nvSpPr>
        <p:spPr/>
        <p:txBody>
          <a:bodyPr/>
          <a:lstStyle/>
          <a:p>
            <a:fld id="{11F27F3A-B3E9-41ED-AF8F-A365F10BB65F}" type="slidenum">
              <a:rPr lang="en-US" smtClean="0"/>
              <a:pPr/>
              <a:t>6</a:t>
            </a:fld>
            <a:endParaRPr lang="en-US" dirty="0"/>
          </a:p>
        </p:txBody>
      </p:sp>
      <p:sp>
        <p:nvSpPr>
          <p:cNvPr id="5" name="Title 4">
            <a:extLst>
              <a:ext uri="{FF2B5EF4-FFF2-40B4-BE49-F238E27FC236}">
                <a16:creationId xmlns:a16="http://schemas.microsoft.com/office/drawing/2014/main" id="{5B42895A-3C79-BF67-94A1-E53E8AFFC660}"/>
              </a:ext>
            </a:extLst>
          </p:cNvPr>
          <p:cNvSpPr>
            <a:spLocks noGrp="1"/>
          </p:cNvSpPr>
          <p:nvPr>
            <p:ph type="title"/>
          </p:nvPr>
        </p:nvSpPr>
        <p:spPr>
          <a:xfrm>
            <a:off x="274320" y="1143000"/>
            <a:ext cx="8563554" cy="818926"/>
          </a:xfrm>
        </p:spPr>
        <p:txBody>
          <a:bodyPr/>
          <a:lstStyle/>
          <a:p>
            <a:r>
              <a:rPr lang="en-US" sz="2800" dirty="0"/>
              <a:t>Leading causes of injury death among NC Residents, 2023</a:t>
            </a:r>
          </a:p>
        </p:txBody>
      </p:sp>
      <p:graphicFrame>
        <p:nvGraphicFramePr>
          <p:cNvPr id="11" name="Table 10">
            <a:extLst>
              <a:ext uri="{FF2B5EF4-FFF2-40B4-BE49-F238E27FC236}">
                <a16:creationId xmlns:a16="http://schemas.microsoft.com/office/drawing/2014/main" id="{6A79286D-4815-CE65-4503-58ED30FBC33C}"/>
              </a:ext>
            </a:extLst>
          </p:cNvPr>
          <p:cNvGraphicFramePr>
            <a:graphicFrameLocks noGrp="1"/>
          </p:cNvGraphicFramePr>
          <p:nvPr>
            <p:extLst>
              <p:ext uri="{D42A27DB-BD31-4B8C-83A1-F6EECF244321}">
                <p14:modId xmlns:p14="http://schemas.microsoft.com/office/powerpoint/2010/main" val="3656609134"/>
              </p:ext>
            </p:extLst>
          </p:nvPr>
        </p:nvGraphicFramePr>
        <p:xfrm>
          <a:off x="5023047" y="3817856"/>
          <a:ext cx="3187700" cy="480767"/>
        </p:xfrm>
        <a:graphic>
          <a:graphicData uri="http://schemas.openxmlformats.org/drawingml/2006/table">
            <a:tbl>
              <a:tblPr>
                <a:tableStyleId>{5C22544A-7EE6-4342-B048-85BDC9FD1C3A}</a:tableStyleId>
              </a:tblPr>
              <a:tblGrid>
                <a:gridCol w="3187700">
                  <a:extLst>
                    <a:ext uri="{9D8B030D-6E8A-4147-A177-3AD203B41FA5}">
                      <a16:colId xmlns:a16="http://schemas.microsoft.com/office/drawing/2014/main" val="2597388929"/>
                    </a:ext>
                  </a:extLst>
                </a:gridCol>
              </a:tblGrid>
              <a:tr h="480767">
                <a:tc>
                  <a:txBody>
                    <a:bodyPr/>
                    <a:lstStyle/>
                    <a:p>
                      <a:pPr algn="ctr" fontAlgn="ctr"/>
                      <a:r>
                        <a:rPr lang="en-US" sz="2000" b="1" u="none" strike="noStrike" dirty="0">
                          <a:effectLst/>
                        </a:rPr>
                        <a:t>Total Deaths = 11,705</a:t>
                      </a:r>
                      <a:endParaRPr lang="en-US" sz="2000" b="1" i="0" u="none" strike="noStrike" dirty="0">
                        <a:solidFill>
                          <a:srgbClr val="000000"/>
                        </a:solidFill>
                        <a:effectLst/>
                        <a:latin typeface="Franklin Gothic Demi Cond" panose="020B0706030402020204" pitchFamily="34" charset="0"/>
                      </a:endParaRPr>
                    </a:p>
                  </a:txBody>
                  <a:tcPr marL="7620" marR="7620" marT="7620" marB="0" anchor="ctr">
                    <a:noFill/>
                  </a:tcPr>
                </a:tc>
                <a:extLst>
                  <a:ext uri="{0D108BD9-81ED-4DB2-BD59-A6C34878D82A}">
                    <a16:rowId xmlns:a16="http://schemas.microsoft.com/office/drawing/2014/main" val="1843720630"/>
                  </a:ext>
                </a:extLst>
              </a:tr>
            </a:tbl>
          </a:graphicData>
        </a:graphic>
      </p:graphicFrame>
      <p:sp>
        <p:nvSpPr>
          <p:cNvPr id="12" name="Rectangle 11">
            <a:extLst>
              <a:ext uri="{FF2B5EF4-FFF2-40B4-BE49-F238E27FC236}">
                <a16:creationId xmlns:a16="http://schemas.microsoft.com/office/drawing/2014/main" id="{82F3F293-218C-074D-DC96-71F34790675E}"/>
              </a:ext>
            </a:extLst>
          </p:cNvPr>
          <p:cNvSpPr/>
          <p:nvPr/>
        </p:nvSpPr>
        <p:spPr>
          <a:xfrm>
            <a:off x="5005633" y="3817856"/>
            <a:ext cx="3205113" cy="480767"/>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82197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D12E369-FE09-7EDD-D8E2-238DF64C099C}"/>
              </a:ext>
            </a:extLst>
          </p:cNvPr>
          <p:cNvSpPr>
            <a:spLocks noGrp="1"/>
          </p:cNvSpPr>
          <p:nvPr>
            <p:ph type="body" sz="quarter" idx="11"/>
          </p:nvPr>
        </p:nvSpPr>
        <p:spPr>
          <a:xfrm>
            <a:off x="274320" y="5977054"/>
            <a:ext cx="8073990" cy="626734"/>
          </a:xfrm>
        </p:spPr>
        <p:txBody>
          <a:bodyPr/>
          <a:lstStyle/>
          <a:p>
            <a:r>
              <a:rPr lang="en-US" sz="900" i="0" dirty="0"/>
              <a:t>MVT = Motor Vehicle Traffic</a:t>
            </a:r>
          </a:p>
          <a:p>
            <a:r>
              <a:rPr lang="en-US" sz="900" i="0" dirty="0"/>
              <a:t>Data limited to NC residents, 2019 &amp; 2023</a:t>
            </a:r>
          </a:p>
          <a:p>
            <a:r>
              <a:rPr lang="en-US" sz="900" i="0" dirty="0"/>
              <a:t>Source: NC State Center for Health Statistics, Vital Statistics Deaths (2019 &amp; 2023) </a:t>
            </a:r>
          </a:p>
          <a:p>
            <a:r>
              <a:rPr lang="en-US" i="0" dirty="0"/>
              <a:t>Analysis by the DPH, Injury and Violence Prevention Branch, Injury Epidemiology, Surveillance and Informatics Unit</a:t>
            </a:r>
          </a:p>
        </p:txBody>
      </p:sp>
      <p:sp>
        <p:nvSpPr>
          <p:cNvPr id="4" name="Slide Number Placeholder 3">
            <a:extLst>
              <a:ext uri="{FF2B5EF4-FFF2-40B4-BE49-F238E27FC236}">
                <a16:creationId xmlns:a16="http://schemas.microsoft.com/office/drawing/2014/main" id="{2085EEC7-83AC-9DCD-7F7E-5D9B2DC1BE42}"/>
              </a:ext>
            </a:extLst>
          </p:cNvPr>
          <p:cNvSpPr>
            <a:spLocks noGrp="1"/>
          </p:cNvSpPr>
          <p:nvPr>
            <p:ph type="sldNum" sz="quarter" idx="14"/>
          </p:nvPr>
        </p:nvSpPr>
        <p:spPr/>
        <p:txBody>
          <a:bodyPr/>
          <a:lstStyle/>
          <a:p>
            <a:fld id="{11F27F3A-B3E9-41ED-AF8F-A365F10BB65F}" type="slidenum">
              <a:rPr lang="en-US" smtClean="0"/>
              <a:pPr/>
              <a:t>7</a:t>
            </a:fld>
            <a:endParaRPr lang="en-US" dirty="0"/>
          </a:p>
        </p:txBody>
      </p:sp>
      <p:sp>
        <p:nvSpPr>
          <p:cNvPr id="2" name="Text Placeholder 1">
            <a:extLst>
              <a:ext uri="{FF2B5EF4-FFF2-40B4-BE49-F238E27FC236}">
                <a16:creationId xmlns:a16="http://schemas.microsoft.com/office/drawing/2014/main" id="{1A7DC2E6-B1DD-8C92-BF1D-802D40247879}"/>
              </a:ext>
            </a:extLst>
          </p:cNvPr>
          <p:cNvSpPr>
            <a:spLocks noGrp="1"/>
          </p:cNvSpPr>
          <p:nvPr>
            <p:ph type="body" sz="quarter" idx="10"/>
          </p:nvPr>
        </p:nvSpPr>
        <p:spPr>
          <a:xfrm>
            <a:off x="274320" y="1895841"/>
            <a:ext cx="8389363" cy="330200"/>
          </a:xfrm>
        </p:spPr>
        <p:txBody>
          <a:bodyPr/>
          <a:lstStyle/>
          <a:p>
            <a:pPr marL="0" indent="0">
              <a:buNone/>
            </a:pPr>
            <a:r>
              <a:rPr lang="en-US" sz="1800" u="sng" dirty="0"/>
              <a:t>Unintentional poisoning </a:t>
            </a:r>
            <a:r>
              <a:rPr lang="en-US" sz="1800" dirty="0"/>
              <a:t>had the largest five-year increase.</a:t>
            </a:r>
          </a:p>
        </p:txBody>
      </p:sp>
      <p:sp>
        <p:nvSpPr>
          <p:cNvPr id="5" name="Title 4">
            <a:extLst>
              <a:ext uri="{FF2B5EF4-FFF2-40B4-BE49-F238E27FC236}">
                <a16:creationId xmlns:a16="http://schemas.microsoft.com/office/drawing/2014/main" id="{ABAFB521-AFE8-F141-EBA6-070D2017BE72}"/>
              </a:ext>
            </a:extLst>
          </p:cNvPr>
          <p:cNvSpPr>
            <a:spLocks noGrp="1"/>
          </p:cNvSpPr>
          <p:nvPr>
            <p:ph type="title"/>
          </p:nvPr>
        </p:nvSpPr>
        <p:spPr>
          <a:xfrm>
            <a:off x="274320" y="1143000"/>
            <a:ext cx="8563554" cy="818926"/>
          </a:xfrm>
        </p:spPr>
        <p:txBody>
          <a:bodyPr/>
          <a:lstStyle/>
          <a:p>
            <a:r>
              <a:rPr lang="en-US" sz="2800" dirty="0"/>
              <a:t>Percent change in leading causes of injury death among NC residents, 2019-2023</a:t>
            </a:r>
          </a:p>
        </p:txBody>
      </p:sp>
      <p:graphicFrame>
        <p:nvGraphicFramePr>
          <p:cNvPr id="7" name="Chart 6">
            <a:extLst>
              <a:ext uri="{FF2B5EF4-FFF2-40B4-BE49-F238E27FC236}">
                <a16:creationId xmlns:a16="http://schemas.microsoft.com/office/drawing/2014/main" id="{54421320-F416-429D-951D-7465DBE8F306}"/>
              </a:ext>
            </a:extLst>
          </p:cNvPr>
          <p:cNvGraphicFramePr>
            <a:graphicFrameLocks/>
          </p:cNvGraphicFramePr>
          <p:nvPr>
            <p:extLst>
              <p:ext uri="{D42A27DB-BD31-4B8C-83A1-F6EECF244321}">
                <p14:modId xmlns:p14="http://schemas.microsoft.com/office/powerpoint/2010/main" val="2421487693"/>
              </p:ext>
            </p:extLst>
          </p:nvPr>
        </p:nvGraphicFramePr>
        <p:xfrm>
          <a:off x="394068" y="2226041"/>
          <a:ext cx="8389363" cy="37510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85589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906CC4-06C1-9F3C-AAD1-DD83922D3417}"/>
              </a:ext>
            </a:extLst>
          </p:cNvPr>
          <p:cNvSpPr>
            <a:spLocks noGrp="1"/>
          </p:cNvSpPr>
          <p:nvPr>
            <p:ph type="body" sz="quarter" idx="10"/>
          </p:nvPr>
        </p:nvSpPr>
        <p:spPr>
          <a:xfrm>
            <a:off x="274320" y="2011680"/>
            <a:ext cx="8563554" cy="653870"/>
          </a:xfrm>
        </p:spPr>
        <p:txBody>
          <a:bodyPr/>
          <a:lstStyle/>
          <a:p>
            <a:pPr marL="0" indent="0">
              <a:buNone/>
            </a:pPr>
            <a:r>
              <a:rPr lang="en-US" sz="2000" b="1" i="0" u="none" strike="noStrike" dirty="0">
                <a:effectLst/>
                <a:latin typeface="Arial" panose="020B0604020202020204" pitchFamily="34" charset="0"/>
              </a:rPr>
              <a:t>Statewide, the rate of injury deaths from </a:t>
            </a:r>
            <a:r>
              <a:rPr lang="en-US" sz="2000" b="1" i="0" u="sng" strike="noStrike" dirty="0">
                <a:effectLst/>
                <a:latin typeface="Arial" panose="020B0604020202020204" pitchFamily="34" charset="0"/>
              </a:rPr>
              <a:t>2019-2023</a:t>
            </a:r>
            <a:r>
              <a:rPr lang="en-US" sz="1600" dirty="0"/>
              <a:t> </a:t>
            </a:r>
            <a:r>
              <a:rPr lang="en-US" sz="2000" b="1" i="0" u="none" strike="noStrike" dirty="0">
                <a:effectLst/>
                <a:latin typeface="Arial" panose="020B0604020202020204" pitchFamily="34" charset="0"/>
              </a:rPr>
              <a:t>was </a:t>
            </a:r>
            <a:r>
              <a:rPr lang="en-US" sz="2000" b="1" i="0" u="sng" strike="noStrike" dirty="0">
                <a:effectLst/>
                <a:latin typeface="Arial" panose="020B0604020202020204" pitchFamily="34" charset="0"/>
              </a:rPr>
              <a:t>23.1</a:t>
            </a:r>
            <a:r>
              <a:rPr lang="en-US" sz="1600" dirty="0"/>
              <a:t> </a:t>
            </a:r>
            <a:r>
              <a:rPr lang="en-US" sz="2000" b="1" i="0" u="none" strike="noStrike" dirty="0">
                <a:effectLst/>
                <a:latin typeface="Arial" panose="020B0604020202020204" pitchFamily="34" charset="0"/>
              </a:rPr>
              <a:t>per 100,000 people.</a:t>
            </a:r>
            <a:r>
              <a:rPr lang="en-US" sz="1600" dirty="0"/>
              <a:t> </a:t>
            </a:r>
          </a:p>
        </p:txBody>
      </p:sp>
      <p:sp>
        <p:nvSpPr>
          <p:cNvPr id="4" name="Slide Number Placeholder 3">
            <a:extLst>
              <a:ext uri="{FF2B5EF4-FFF2-40B4-BE49-F238E27FC236}">
                <a16:creationId xmlns:a16="http://schemas.microsoft.com/office/drawing/2014/main" id="{64E31C1D-86E2-76FF-42CA-1AAAB73DFFCA}"/>
              </a:ext>
            </a:extLst>
          </p:cNvPr>
          <p:cNvSpPr>
            <a:spLocks noGrp="1"/>
          </p:cNvSpPr>
          <p:nvPr>
            <p:ph type="sldNum" sz="quarter" idx="14"/>
          </p:nvPr>
        </p:nvSpPr>
        <p:spPr/>
        <p:txBody>
          <a:bodyPr/>
          <a:lstStyle/>
          <a:p>
            <a:fld id="{11F27F3A-B3E9-41ED-AF8F-A365F10BB65F}" type="slidenum">
              <a:rPr lang="en-US" smtClean="0"/>
              <a:pPr/>
              <a:t>8</a:t>
            </a:fld>
            <a:endParaRPr lang="en-US" dirty="0"/>
          </a:p>
        </p:txBody>
      </p:sp>
      <p:sp>
        <p:nvSpPr>
          <p:cNvPr id="9" name="Text Placeholder 8">
            <a:extLst>
              <a:ext uri="{FF2B5EF4-FFF2-40B4-BE49-F238E27FC236}">
                <a16:creationId xmlns:a16="http://schemas.microsoft.com/office/drawing/2014/main" id="{C42B9BBB-A204-3C0F-6D1C-A012414E8896}"/>
              </a:ext>
            </a:extLst>
          </p:cNvPr>
          <p:cNvSpPr txBox="1">
            <a:spLocks noGrp="1"/>
          </p:cNvSpPr>
          <p:nvPr>
            <p:ph type="body" sz="quarter" idx="11"/>
          </p:nvPr>
        </p:nvSpPr>
        <p:spPr>
          <a:xfrm>
            <a:off x="274320" y="6095957"/>
            <a:ext cx="8074025" cy="507831"/>
          </a:xfrm>
          <a:prstGeom prst="rect">
            <a:avLst/>
          </a:prstGeom>
          <a:noFill/>
        </p:spPr>
        <p:txBody>
          <a:bodyPr wrap="square" rtlCol="0">
            <a:spAutoFit/>
          </a:bodyPr>
          <a:lstStyle/>
          <a:p>
            <a:r>
              <a:rPr lang="en-US" i="0" dirty="0"/>
              <a:t>Data limited to NC residents, 2019-2023</a:t>
            </a:r>
          </a:p>
          <a:p>
            <a:r>
              <a:rPr lang="en-US" i="0" dirty="0"/>
              <a:t>Source: NC State Center for Health Statistics, Vital Statistics Deaths (2019-2023) </a:t>
            </a:r>
          </a:p>
          <a:p>
            <a:r>
              <a:rPr lang="en-US" i="0" dirty="0"/>
              <a:t>Analysis by the DPH, Injury and Violence Prevention Branch, Injury Epidemiology, Surveillance and Informatics Unit</a:t>
            </a:r>
          </a:p>
        </p:txBody>
      </p:sp>
      <p:sp>
        <p:nvSpPr>
          <p:cNvPr id="3" name="Title 4">
            <a:extLst>
              <a:ext uri="{FF2B5EF4-FFF2-40B4-BE49-F238E27FC236}">
                <a16:creationId xmlns:a16="http://schemas.microsoft.com/office/drawing/2014/main" id="{252B35C6-0912-5FC1-0F2A-8E6534C46D8A}"/>
              </a:ext>
            </a:extLst>
          </p:cNvPr>
          <p:cNvSpPr>
            <a:spLocks noGrp="1"/>
          </p:cNvSpPr>
          <p:nvPr>
            <p:ph type="title"/>
          </p:nvPr>
        </p:nvSpPr>
        <p:spPr>
          <a:xfrm>
            <a:off x="274320" y="1143000"/>
            <a:ext cx="8563554" cy="818926"/>
          </a:xfrm>
        </p:spPr>
        <p:txBody>
          <a:bodyPr/>
          <a:lstStyle/>
          <a:p>
            <a:r>
              <a:rPr lang="en-US" sz="2800" dirty="0"/>
              <a:t>Injury Death Rates among NC Residents by County, 2019-2023</a:t>
            </a:r>
          </a:p>
        </p:txBody>
      </p:sp>
      <p:pic>
        <p:nvPicPr>
          <p:cNvPr id="6" name="Picture 5">
            <a:extLst>
              <a:ext uri="{FF2B5EF4-FFF2-40B4-BE49-F238E27FC236}">
                <a16:creationId xmlns:a16="http://schemas.microsoft.com/office/drawing/2014/main" id="{2F25A3E8-B23C-8AAF-50A3-D972496201A3}"/>
              </a:ext>
            </a:extLst>
          </p:cNvPr>
          <p:cNvPicPr>
            <a:picLocks noChangeAspect="1"/>
          </p:cNvPicPr>
          <p:nvPr/>
        </p:nvPicPr>
        <p:blipFill>
          <a:blip r:embed="rId3">
            <a:extLst>
              <a:ext uri="{28A0092B-C50C-407E-A947-70E740481C1C}">
                <a14:useLocalDpi xmlns:a14="http://schemas.microsoft.com/office/drawing/2010/main" val="0"/>
              </a:ext>
            </a:extLst>
          </a:blip>
          <a:srcRect t="18421" b="18421"/>
          <a:stretch/>
        </p:blipFill>
        <p:spPr>
          <a:xfrm>
            <a:off x="457397" y="2153627"/>
            <a:ext cx="7890750" cy="3850949"/>
          </a:xfrm>
          <a:prstGeom prst="rect">
            <a:avLst/>
          </a:prstGeom>
        </p:spPr>
      </p:pic>
    </p:spTree>
    <p:extLst>
      <p:ext uri="{BB962C8B-B14F-4D97-AF65-F5344CB8AC3E}">
        <p14:creationId xmlns:p14="http://schemas.microsoft.com/office/powerpoint/2010/main" val="132073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3C30F20-66F4-CA69-3AD6-5BC117314B42}"/>
              </a:ext>
            </a:extLst>
          </p:cNvPr>
          <p:cNvSpPr>
            <a:spLocks noGrp="1"/>
          </p:cNvSpPr>
          <p:nvPr>
            <p:ph type="sldNum" sz="quarter" idx="14"/>
          </p:nvPr>
        </p:nvSpPr>
        <p:spPr/>
        <p:txBody>
          <a:bodyPr/>
          <a:lstStyle/>
          <a:p>
            <a:fld id="{11F27F3A-B3E9-41ED-AF8F-A365F10BB65F}" type="slidenum">
              <a:rPr lang="en-US" smtClean="0"/>
              <a:pPr/>
              <a:t>9</a:t>
            </a:fld>
            <a:endParaRPr lang="en-US" dirty="0"/>
          </a:p>
        </p:txBody>
      </p:sp>
      <p:sp>
        <p:nvSpPr>
          <p:cNvPr id="11" name="Text Placeholder 10">
            <a:extLst>
              <a:ext uri="{FF2B5EF4-FFF2-40B4-BE49-F238E27FC236}">
                <a16:creationId xmlns:a16="http://schemas.microsoft.com/office/drawing/2014/main" id="{DE1BCD4A-7328-8812-8E5B-FB8DBD365786}"/>
              </a:ext>
            </a:extLst>
          </p:cNvPr>
          <p:cNvSpPr>
            <a:spLocks noGrp="1"/>
          </p:cNvSpPr>
          <p:nvPr>
            <p:ph type="body" sz="quarter" idx="16"/>
          </p:nvPr>
        </p:nvSpPr>
        <p:spPr>
          <a:xfrm>
            <a:off x="130514" y="2500263"/>
            <a:ext cx="4164395" cy="1221992"/>
          </a:xfrm>
        </p:spPr>
        <p:txBody>
          <a:bodyPr/>
          <a:lstStyle/>
          <a:p>
            <a:r>
              <a:rPr lang="en-US" sz="4000" dirty="0"/>
              <a:t>Injury Hospitalizations</a:t>
            </a:r>
          </a:p>
        </p:txBody>
      </p:sp>
    </p:spTree>
    <p:extLst>
      <p:ext uri="{BB962C8B-B14F-4D97-AF65-F5344CB8AC3E}">
        <p14:creationId xmlns:p14="http://schemas.microsoft.com/office/powerpoint/2010/main" val="272768239"/>
      </p:ext>
    </p:extLst>
  </p:cSld>
  <p:clrMapOvr>
    <a:masterClrMapping/>
  </p:clrMapOvr>
</p:sld>
</file>

<file path=ppt/theme/theme1.xml><?xml version="1.0" encoding="utf-8"?>
<a:theme xmlns:a="http://schemas.openxmlformats.org/drawingml/2006/main" name="6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CDHHStemplate_2023.pptx  -  Read-Only" id="{8A6D9361-F311-422B-9AB4-3F7D4B90471D}" vid="{5FBEDF1C-DE67-4265-B526-5477F7BA367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bd78b2e4-9060-4309-b354-463fb93a4269">
      <Terms xmlns="http://schemas.microsoft.com/office/infopath/2007/PartnerControls"/>
    </lcf76f155ced4ddcb4097134ff3c332f>
    <TaxCatchAll xmlns="ea8af748-1d0b-4554-b403-23c573964229"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0A84DF9C38F85459C2FBB53EA3FC961" ma:contentTypeVersion="16" ma:contentTypeDescription="Create a new document." ma:contentTypeScope="" ma:versionID="56eed81f91c6e4c376543b78c52c3f3c">
  <xsd:schema xmlns:xsd="http://www.w3.org/2001/XMLSchema" xmlns:xs="http://www.w3.org/2001/XMLSchema" xmlns:p="http://schemas.microsoft.com/office/2006/metadata/properties" xmlns:ns2="bd78b2e4-9060-4309-b354-463fb93a4269" xmlns:ns3="ea8af748-1d0b-4554-b403-23c573964229" targetNamespace="http://schemas.microsoft.com/office/2006/metadata/properties" ma:root="true" ma:fieldsID="e371658e6c15dc6ceb77a667abadf544" ns2:_="" ns3:_="">
    <xsd:import namespace="bd78b2e4-9060-4309-b354-463fb93a4269"/>
    <xsd:import namespace="ea8af748-1d0b-4554-b403-23c57396422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lcf76f155ced4ddcb4097134ff3c332f" minOccurs="0"/>
                <xsd:element ref="ns3:TaxCatchAll"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78b2e4-9060-4309-b354-463fb93a426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da2157d8-ccc1-4fc8-a2a4-3f8f6553454f"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a8af748-1d0b-4554-b403-23c573964229"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b57b129b-aecc-4f48-b65e-4752a1115b12}" ma:internalName="TaxCatchAll" ma:showField="CatchAllData" ma:web="ea8af748-1d0b-4554-b403-23c57396422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F93D88C-3348-45EB-B075-20445B0EED91}">
  <ds:schemaRefs>
    <ds:schemaRef ds:uri="http://schemas.microsoft.com/office/2006/metadata/properties"/>
    <ds:schemaRef ds:uri="http://purl.org/dc/terms/"/>
    <ds:schemaRef ds:uri="http://schemas.microsoft.com/office/2006/documentManagement/types"/>
    <ds:schemaRef ds:uri="http://schemas.microsoft.com/office/infopath/2007/PartnerControls"/>
    <ds:schemaRef ds:uri="http://www.w3.org/XML/1998/namespace"/>
    <ds:schemaRef ds:uri="http://purl.org/dc/dcmitype/"/>
    <ds:schemaRef ds:uri="http://purl.org/dc/elements/1.1/"/>
    <ds:schemaRef ds:uri="http://schemas.openxmlformats.org/package/2006/metadata/core-properties"/>
    <ds:schemaRef ds:uri="ea8af748-1d0b-4554-b403-23c573964229"/>
    <ds:schemaRef ds:uri="bd78b2e4-9060-4309-b354-463fb93a4269"/>
  </ds:schemaRefs>
</ds:datastoreItem>
</file>

<file path=customXml/itemProps2.xml><?xml version="1.0" encoding="utf-8"?>
<ds:datastoreItem xmlns:ds="http://schemas.openxmlformats.org/officeDocument/2006/customXml" ds:itemID="{2DBEFA06-4E96-414D-9783-3CB7887499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d78b2e4-9060-4309-b354-463fb93a4269"/>
    <ds:schemaRef ds:uri="ea8af748-1d0b-4554-b403-23c5739642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3281F3B-BF70-4553-B5B6-51CCDF4704D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NCDHHStemplate_2023</Template>
  <TotalTime>1008</TotalTime>
  <Words>1936</Words>
  <Application>Microsoft Office PowerPoint</Application>
  <PresentationFormat>On-screen Show (4:3)</PresentationFormat>
  <Paragraphs>170</Paragraphs>
  <Slides>20</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Franklin Gothic Demi Cond</vt:lpstr>
      <vt:lpstr>Franklin Gothic Medium</vt:lpstr>
      <vt:lpstr>6_Office Theme</vt:lpstr>
      <vt:lpstr>PowerPoint Presentation</vt:lpstr>
      <vt:lpstr>Leading Causes of Injury Technical Notes </vt:lpstr>
      <vt:lpstr>Injury deaths are just the tip of the iceberg.</vt:lpstr>
      <vt:lpstr>PowerPoint Presentation</vt:lpstr>
      <vt:lpstr>Injury deaths among NC residents continue to rise</vt:lpstr>
      <vt:lpstr>Leading causes of injury death among NC Residents, 2023</vt:lpstr>
      <vt:lpstr>Percent change in leading causes of injury death among NC residents, 2019-2023</vt:lpstr>
      <vt:lpstr>Injury Death Rates among NC Residents by County, 2019-2023</vt:lpstr>
      <vt:lpstr>PowerPoint Presentation</vt:lpstr>
      <vt:lpstr>Injury-related hospitalizations increased  by 7% over the last five years</vt:lpstr>
      <vt:lpstr>Leading causes of injury hospitalization among NC Residents, 2023</vt:lpstr>
      <vt:lpstr>Percent change in leading causes of injury hospitalization among NC residents, 2019-2023</vt:lpstr>
      <vt:lpstr>Injury Hospitalization Rates among NC Residents by County, 2019-2023</vt:lpstr>
      <vt:lpstr>PowerPoint Presentation</vt:lpstr>
      <vt:lpstr>Injury-related ED visits remain high, but increased 2% over the last five years</vt:lpstr>
      <vt:lpstr>Leading causes of injury ED Visits among NC Residents, 2023</vt:lpstr>
      <vt:lpstr>Percent change in leading causes of injury ED visits among NC residents, 2019-2023</vt:lpstr>
      <vt:lpstr>Injury ED Visit Rates among NC Residents by County, 2019-2023</vt:lpstr>
      <vt:lpstr>IVPB Data Support now available!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Guide: Layout &amp; Design</dc:title>
  <dc:creator>Brewer, Lara I</dc:creator>
  <cp:lastModifiedBy>Smith, Sara J</cp:lastModifiedBy>
  <cp:revision>86</cp:revision>
  <cp:lastPrinted>2017-07-14T22:50:57Z</cp:lastPrinted>
  <dcterms:created xsi:type="dcterms:W3CDTF">2024-05-03T17:13:48Z</dcterms:created>
  <dcterms:modified xsi:type="dcterms:W3CDTF">2025-04-03T20:15:23Z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0x01010090A84DF9C38F85459C2FBB53EA3FC961</vt:lpwstr>
  </property>
</Properties>
</file>